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60" r:id="rId5"/>
    <p:sldId id="258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8" r:id="rId18"/>
    <p:sldId id="261" r:id="rId19"/>
    <p:sldId id="273" r:id="rId20"/>
    <p:sldId id="274" r:id="rId21"/>
    <p:sldId id="276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zio" id="{E9B7BF0E-26B9-48DF-93FC-08535A568B7A}">
          <p14:sldIdLst>
            <p14:sldId id="256"/>
          </p14:sldIdLst>
        </p14:section>
        <p14:section name="DART" id="{78EB2E29-1351-4013-9335-469105E7624D}">
          <p14:sldIdLst>
            <p14:sldId id="257"/>
            <p14:sldId id="259"/>
            <p14:sldId id="260"/>
            <p14:sldId id="258"/>
            <p14:sldId id="262"/>
            <p14:sldId id="263"/>
          </p14:sldIdLst>
        </p14:section>
        <p14:section name="Didymos" id="{24EF4AC7-48FC-4B53-BC51-08E9F291702E}">
          <p14:sldIdLst>
            <p14:sldId id="264"/>
            <p14:sldId id="265"/>
            <p14:sldId id="266"/>
          </p14:sldIdLst>
        </p14:section>
        <p14:section name="Risultati" id="{2D59A96E-BC0E-4892-B12E-A03CFC6C2B63}">
          <p14:sldIdLst>
            <p14:sldId id="267"/>
            <p14:sldId id="268"/>
            <p14:sldId id="269"/>
            <p14:sldId id="270"/>
            <p14:sldId id="271"/>
          </p14:sldIdLst>
        </p14:section>
        <p14:section name="Fine" id="{C3AF1A0E-D03D-4D06-AB0D-EA5921763CA6}">
          <p14:sldIdLst>
            <p14:sldId id="272"/>
            <p14:sldId id="278"/>
          </p14:sldIdLst>
        </p14:section>
        <p14:section name="Nascoste" id="{436ECD15-8BC5-45E1-B9A9-BA120A1FEB9D}">
          <p14:sldIdLst>
            <p14:sldId id="261"/>
          </p14:sldIdLst>
        </p14:section>
        <p14:section name="Hera" id="{81AE9370-0645-4DB4-98F9-FB2C962D5C96}">
          <p14:sldIdLst>
            <p14:sldId id="273"/>
            <p14:sldId id="274"/>
            <p14:sldId id="276"/>
          </p14:sldIdLst>
        </p14:section>
        <p14:section name="Fine 2" id="{75A568EA-9E45-4CF7-909F-4CC93B3AC112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orient="horz" pos="3385" userDrawn="1">
          <p15:clr>
            <a:srgbClr val="A4A3A4"/>
          </p15:clr>
        </p15:guide>
        <p15:guide id="4" orient="horz" pos="618" userDrawn="1">
          <p15:clr>
            <a:srgbClr val="A4A3A4"/>
          </p15:clr>
        </p15:guide>
        <p15:guide id="5" orient="horz" pos="3793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3271" userDrawn="1">
          <p15:clr>
            <a:srgbClr val="A4A3A4"/>
          </p15:clr>
        </p15:guide>
        <p15:guide id="9" orient="horz" pos="16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1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634" autoAdjust="0"/>
  </p:normalViewPr>
  <p:slideViewPr>
    <p:cSldViewPr snapToGrid="0" showGuides="1">
      <p:cViewPr varScale="1">
        <p:scale>
          <a:sx n="66" d="100"/>
          <a:sy n="66" d="100"/>
        </p:scale>
        <p:origin x="1253" y="53"/>
      </p:cViewPr>
      <p:guideLst>
        <p:guide orient="horz" pos="2137"/>
        <p:guide pos="3863"/>
        <p:guide orient="horz" pos="3385"/>
        <p:guide orient="horz" pos="618"/>
        <p:guide orient="horz" pos="3793"/>
        <p:guide orient="horz" pos="4201"/>
        <p:guide pos="5768"/>
        <p:guide orient="horz" pos="3271"/>
        <p:guide orient="horz" pos="16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7B573-1FFE-441E-A723-4F590946DEB2}" type="datetimeFigureOut">
              <a:rPr lang="en-US" smtClean="0"/>
              <a:t>12/15/2022</a:t>
            </a:fld>
            <a:endParaRPr lang="en-US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8A315-9B52-4A3E-AC90-3F551D8945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145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mio lavoro di tesi si è concentrato sulle finalità della sonda DART, sulle caratteristiche del sistema Didymos e sui primissimi risultati del test.</a:t>
            </a:r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24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Clr>
                <a:schemeClr val="tx1"/>
              </a:buClr>
              <a:buFont typeface="Arial" panose="020B0604020202020204" pitchFamily="34" charset="0"/>
              <a:buNone/>
            </a:pPr>
            <a:r>
              <a:rPr lang="it-IT" sz="1200" b="1" dirty="0">
                <a:solidFill>
                  <a:srgbClr val="B4131D"/>
                </a:solidFill>
                <a:latin typeface="Mustica Pro SemBd" pitchFamily="50" charset="0"/>
              </a:rPr>
              <a:t>- L’impatto</a:t>
            </a:r>
            <a:r>
              <a:rPr lang="it-IT" sz="1200" dirty="0">
                <a:latin typeface="Larke Neue" panose="00000504000000000004" pitchFamily="2" charset="0"/>
              </a:rPr>
              <a:t> su Dimorphos è avvenuto il 27 settembre 2022.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sz="1200" b="1" dirty="0">
                <a:latin typeface="Larke Neue" panose="00000504000000000004" pitchFamily="2" charset="0"/>
              </a:rPr>
              <a:t>-15 giorni </a:t>
            </a:r>
            <a:r>
              <a:rPr lang="it-IT" sz="1200" dirty="0">
                <a:latin typeface="Larke Neue" panose="00000504000000000004" pitchFamily="2" charset="0"/>
              </a:rPr>
              <a:t>prima dell’impatto è stato rilasciato il cubesat italiano LICIACube. Il suo scopo era quello di osservare l’impatto a una distanza di sicurezza per avere un quadro generale del test. 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sz="1200" b="1" dirty="0">
                <a:latin typeface="Larke Neue" panose="00000504000000000004" pitchFamily="2" charset="0"/>
              </a:rPr>
              <a:t>- 2 minuti e 45 secondi </a:t>
            </a:r>
            <a:r>
              <a:rPr lang="it-IT" sz="1200" dirty="0">
                <a:latin typeface="Larke Neue" panose="00000504000000000004" pitchFamily="2" charset="0"/>
              </a:rPr>
              <a:t>dopo l’impatto </a:t>
            </a:r>
            <a:r>
              <a:rPr lang="it-IT" sz="1200" dirty="0">
                <a:solidFill>
                  <a:srgbClr val="B4131D"/>
                </a:solidFill>
                <a:latin typeface="Mustica Pro SemBd" pitchFamily="50" charset="0"/>
              </a:rPr>
              <a:t>LICIACube</a:t>
            </a:r>
            <a:r>
              <a:rPr lang="it-IT" sz="1200" dirty="0">
                <a:latin typeface="Larke Neue" panose="00000504000000000004" pitchFamily="2" charset="0"/>
              </a:rPr>
              <a:t> ha effettuato un flyby di Dimorphos a 56.7 km</a:t>
            </a:r>
            <a:endParaRPr lang="en-US" sz="1200" dirty="0">
              <a:latin typeface="Larke Neue" panose="00000504000000000004" pitchFamily="2" charset="0"/>
            </a:endParaRPr>
          </a:p>
          <a:p>
            <a:pPr marL="457200" lvl="1" indent="0">
              <a:buClr>
                <a:schemeClr val="tx1"/>
              </a:buClr>
              <a:buFont typeface="Arial" panose="020B0604020202020204" pitchFamily="34" charset="0"/>
              <a:buNone/>
            </a:pPr>
            <a:endParaRPr lang="it-IT" sz="1200" dirty="0">
              <a:latin typeface="Larke Neue" panose="0000050400000000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486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Larke Neue" panose="00000504000000000004" pitchFamily="2" charset="0"/>
              </a:rPr>
              <a:t>Poiché la strumentazione a bordo della sonda era ridotta al </a:t>
            </a:r>
            <a:r>
              <a:rPr lang="it-IT" sz="1200" b="1" dirty="0">
                <a:latin typeface="Larke Neue" panose="00000504000000000004" pitchFamily="2" charset="0"/>
              </a:rPr>
              <a:t>minimo</a:t>
            </a:r>
            <a:r>
              <a:rPr lang="it-IT" sz="1200" dirty="0">
                <a:latin typeface="Larke Neue" panose="00000504000000000004" pitchFamily="2" charset="0"/>
              </a:rPr>
              <a:t>, </a:t>
            </a:r>
            <a:r>
              <a:rPr lang="it-IT" sz="1200" dirty="0">
                <a:latin typeface="Larke Neue" panose="00000504000000000004" pitchFamily="2" charset="0"/>
                <a:sym typeface="Wingdings" panose="05000000000000000000" pitchFamily="2" charset="2"/>
              </a:rPr>
              <a:t>la missione dipende quasi interamente sui dati raccolti dagli </a:t>
            </a:r>
            <a:r>
              <a:rPr lang="it-IT" sz="1200" b="1" dirty="0">
                <a:latin typeface="Larke Neue" panose="00000504000000000004" pitchFamily="2" charset="0"/>
                <a:sym typeface="Wingdings" panose="05000000000000000000" pitchFamily="2" charset="2"/>
              </a:rPr>
              <a:t>osservatòri</a:t>
            </a:r>
            <a:r>
              <a:rPr lang="it-IT" sz="1200" dirty="0">
                <a:latin typeface="Larke Neue" panose="00000504000000000004" pitchFamily="2" charset="0"/>
                <a:sym typeface="Wingdings" panose="05000000000000000000" pitchFamily="2" charset="2"/>
              </a:rPr>
              <a:t> terrestri e spaziali nei mesi seguenti.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Larke Neue" panose="00000504000000000004" pitchFamily="2" charset="0"/>
                <a:sym typeface="Wingdings" panose="05000000000000000000" pitchFamily="2" charset="2"/>
              </a:rPr>
              <a:t>In aggiunta ai dati ottenuti dalla sonda DART durante l’avvicinamento e da LICIACube.</a:t>
            </a:r>
            <a:endParaRPr lang="it-IT" sz="1200" dirty="0">
              <a:latin typeface="Larke Neue" panose="00000504000000000004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398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>
                <a:latin typeface="Larke Neue" panose="00000504000000000004" pitchFamily="2" charset="0"/>
              </a:rPr>
              <a:t>I lavori con i primissimi risultati sono stati da poco sottomessi alle varie riviste, per questo possiamo riferirci ai soli </a:t>
            </a:r>
            <a:r>
              <a:rPr lang="it-IT" b="1" dirty="0">
                <a:latin typeface="Larke Neue" panose="00000504000000000004" pitchFamily="2" charset="0"/>
              </a:rPr>
              <a:t>risultati preliminari</a:t>
            </a:r>
            <a:r>
              <a:rPr lang="it-IT" dirty="0">
                <a:latin typeface="Larke Neue" panose="00000504000000000004" pitchFamily="2" charset="0"/>
              </a:rPr>
              <a:t>, </a:t>
            </a:r>
          </a:p>
          <a:p>
            <a:r>
              <a:rPr lang="it-IT" dirty="0">
                <a:latin typeface="Larke Neue" panose="00000504000000000004" pitchFamily="2" charset="0"/>
              </a:rPr>
              <a:t>Dallo spazio il JWST e HST hanno osservato il sistema prima e dopo l’impatto.</a:t>
            </a:r>
          </a:p>
          <a:p>
            <a:r>
              <a:rPr lang="it-IT" dirty="0">
                <a:latin typeface="Larke Neue" panose="00000504000000000004" pitchFamily="2" charset="0"/>
              </a:rPr>
              <a:t>I dati ottenuti dai due telescopi saranno utilizzati rispettivamente per studiare la </a:t>
            </a:r>
            <a:r>
              <a:rPr lang="it-IT" b="1" dirty="0">
                <a:latin typeface="Larke Neue" panose="00000504000000000004" pitchFamily="2" charset="0"/>
              </a:rPr>
              <a:t>composizione</a:t>
            </a:r>
            <a:r>
              <a:rPr lang="it-IT" dirty="0">
                <a:latin typeface="Larke Neue" panose="00000504000000000004" pitchFamily="2" charset="0"/>
              </a:rPr>
              <a:t> di Didymos e l’evoluzione della nube di </a:t>
            </a:r>
            <a:r>
              <a:rPr lang="it-IT" b="1" dirty="0">
                <a:latin typeface="Larke Neue" panose="00000504000000000004" pitchFamily="2" charset="0"/>
              </a:rPr>
              <a:t>detriti</a:t>
            </a:r>
            <a:r>
              <a:rPr lang="it-IT" b="0" dirty="0">
                <a:latin typeface="Larke Neue" panose="00000504000000000004" pitchFamily="2" charset="0"/>
              </a:rPr>
              <a:t>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150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Il </a:t>
            </a:r>
            <a:r>
              <a:rPr lang="it-IT" b="1" dirty="0"/>
              <a:t>risultato preliminare </a:t>
            </a:r>
            <a:r>
              <a:rPr lang="it-IT" dirty="0"/>
              <a:t>più importante ottenuto finora, da dati fotometrici, è la misura della </a:t>
            </a:r>
            <a:r>
              <a:rPr lang="it-IT" b="1" dirty="0"/>
              <a:t>riduzione</a:t>
            </a:r>
            <a:r>
              <a:rPr lang="it-IT" dirty="0"/>
              <a:t> del periodo orbitale da 1 ora e 55, a 1 ora e 23 minuti, quindi </a:t>
            </a:r>
            <a:r>
              <a:rPr lang="it-IT" sz="1200" b="1" u="none" dirty="0">
                <a:latin typeface="Larke Neue" panose="00000504000000000004" pitchFamily="2" charset="0"/>
              </a:rPr>
              <a:t>32±2 minuti</a:t>
            </a:r>
            <a:r>
              <a:rPr lang="it-IT" sz="1200" b="0" u="none" dirty="0">
                <a:latin typeface="Larke Neue" panose="00000504000000000004" pitchFamily="2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u="none" dirty="0">
                <a:latin typeface="Larke Neue" panose="00000504000000000004" pitchFamily="2" charset="0"/>
              </a:rPr>
              <a:t>Il nuovo periodo è sempre stato calcolato andando a vedere ogni quanto avvenivano le eclissi/occultazioni.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1200" b="0" u="none" dirty="0">
                <a:latin typeface="Larke Neue" panose="00000504000000000004" pitchFamily="2" charset="0"/>
              </a:rPr>
              <a:t>L’apparente riduzione del periodo valida, momentaneamente, il metodo dell’impattatore cinetico come potenziale metodo per la deviazione dell’orbita di piccoli corpi.</a:t>
            </a:r>
            <a:br>
              <a:rPr lang="it-IT" sz="1200" b="0" u="none" dirty="0">
                <a:latin typeface="Larke Neue" panose="00000504000000000004" pitchFamily="2" charset="0"/>
              </a:rPr>
            </a:br>
            <a:br>
              <a:rPr lang="it-IT" sz="1200" b="0" u="none" dirty="0">
                <a:latin typeface="Larke Neue" panose="00000504000000000004" pitchFamily="2" charset="0"/>
              </a:rPr>
            </a:br>
            <a:r>
              <a:rPr lang="it-IT" sz="1200" b="0" i="1" u="none" dirty="0">
                <a:latin typeface="+mn-lt"/>
              </a:rPr>
              <a:t>il contraccolpo di questa espulsione di detriti ha potenzialmente aumentato in modo sostanziale la spinta di DART contro Dimorphos. </a:t>
            </a:r>
            <a:r>
              <a:rPr lang="it-IT" sz="1800" i="1" dirty="0">
                <a:effectLst/>
                <a:latin typeface="Calibri Light" panose="020F0302020204030204" pitchFamily="34" charset="0"/>
                <a:ea typeface="CMR10"/>
                <a:cs typeface="Times New Roman" panose="02020603050405020304" pitchFamily="18" charset="0"/>
              </a:rPr>
              <a:t>misurazione dell’efficienza del trasferimento di quantità di moto. il contraccolpo di questa espulsione di detriti ha potenzialmente aumentato in modo sostanziale la spinta di DART contro Dimorphos.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024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riduzione del periodo si può notare anche dalle immagini radar in cui Dimorphos, cerchio verde, si trova in una posizione differente rispetto a quanto previsto se il periodo fosse rimasto invariato, cerchio azzurro.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810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latin typeface="Larke Neue" panose="00000504000000000004" pitchFamily="2" charset="0"/>
              </a:rPr>
              <a:t>Durante le notti del 17, 18, 19 ottobre ho contribuito… 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Gli spettri sono in fase di </a:t>
            </a:r>
            <a:r>
              <a:rPr lang="it-IT" b="1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riduzione</a:t>
            </a:r>
            <a:r>
              <a:rPr lang="it-IT" b="0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 che va svolta con molta cura per essere sicuri che non ci siano </a:t>
            </a:r>
            <a:r>
              <a:rPr lang="it-IT" b="1" i="0" dirty="0" err="1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bias</a:t>
            </a:r>
            <a:r>
              <a:rPr lang="it-IT" b="1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 o errori </a:t>
            </a:r>
            <a:r>
              <a:rPr lang="it-IT" b="0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dovuti all'inseguimento dell'asteroide dato che aveva una </a:t>
            </a:r>
            <a:r>
              <a:rPr lang="it-IT" b="1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velocità elevata </a:t>
            </a:r>
            <a:r>
              <a:rPr lang="it-IT" b="0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come la maggior parte dei PHA e si trovava sempre al di sotto di 40° di elevazione, richiedendo così una accurata correzione per </a:t>
            </a:r>
            <a:r>
              <a:rPr lang="it-IT" b="1" i="0" dirty="0">
                <a:solidFill>
                  <a:srgbClr val="CFCDCA"/>
                </a:solidFill>
                <a:effectLst/>
                <a:latin typeface="Arial" panose="020B0604020202020204" pitchFamily="34" charset="0"/>
              </a:rPr>
              <a:t>airmass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noProof="0" dirty="0">
                <a:latin typeface="Larke Neue" panose="00000504000000000004" pitchFamily="2" charset="0"/>
              </a:rPr>
              <a:t>Le informazioni ottenute dall’analisi dati verranno usate per </a:t>
            </a:r>
            <a:r>
              <a:rPr lang="it-IT" b="0" i="0" dirty="0">
                <a:solidFill>
                  <a:srgbClr val="CBC9C5"/>
                </a:solidFill>
                <a:effectLst/>
                <a:latin typeface="Arial" panose="020B0604020202020204" pitchFamily="34" charset="0"/>
              </a:rPr>
              <a:t>vedere se ci sono variazioni di composizione superficiale, per questo gli spettri sono stati presi seguendo la rotazione dell'asteroide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200" noProof="0" dirty="0">
                <a:latin typeface="Larke Neue" panose="00000504000000000004" pitchFamily="2" charset="0"/>
              </a:rPr>
              <a:t>Inoltre cercheremo di vedere se sarà possibile estrarre informazioni anche dalla parte di spettro riguardante la coda di detriti.</a:t>
            </a: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9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051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investigare queste proprietà e identificare la componente secondaria si possono utilizzare vari metodi.</a:t>
            </a:r>
          </a:p>
          <a:p>
            <a:r>
              <a:rPr lang="it-IT" dirty="0"/>
              <a:t>Per lo scopo di questa tesi ci concentreremo sulle </a:t>
            </a:r>
            <a:r>
              <a:rPr lang="it-IT" b="1" dirty="0"/>
              <a:t>osservazioni fotometriche</a:t>
            </a:r>
            <a:r>
              <a:rPr lang="it-IT" b="0" dirty="0"/>
              <a:t>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6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t-IT" altLang="en-US" sz="1800" dirty="0">
                <a:solidFill>
                  <a:srgbClr val="000000"/>
                </a:solidFill>
                <a:latin typeface="Larke Neue" panose="00000504000000000004" pitchFamily="2" charset="0"/>
              </a:rPr>
              <a:t>La missione dart è una missione NASA in collaborazione con ASI ed ESA, il cui scopo principale è stato quello di far impattare la sonda contro un asteroide per validare il metodo dell’impattatore cinetico, come sistema di difesa planetaria da </a:t>
            </a:r>
            <a:r>
              <a:rPr lang="en-US" altLang="en-US" sz="1800" b="1" dirty="0">
                <a:solidFill>
                  <a:srgbClr val="000000"/>
                </a:solidFill>
                <a:latin typeface="Larke Neue" panose="00000504000000000004" pitchFamily="2" charset="0"/>
              </a:rPr>
              <a:t>Potentially</a:t>
            </a:r>
            <a:r>
              <a:rPr lang="it-IT" altLang="en-US" sz="1800" b="1" dirty="0">
                <a:solidFill>
                  <a:srgbClr val="000000"/>
                </a:solidFill>
                <a:latin typeface="Larke Neue" panose="00000504000000000004" pitchFamily="2" charset="0"/>
              </a:rPr>
              <a:t> </a:t>
            </a:r>
            <a:r>
              <a:rPr lang="en-US" altLang="en-US" sz="1800" b="1" dirty="0">
                <a:solidFill>
                  <a:srgbClr val="000000"/>
                </a:solidFill>
                <a:latin typeface="Larke Neue" panose="00000504000000000004" pitchFamily="2" charset="0"/>
              </a:rPr>
              <a:t>Hazardous</a:t>
            </a:r>
            <a:r>
              <a:rPr lang="it-IT" altLang="en-US" sz="1800" b="1" dirty="0">
                <a:solidFill>
                  <a:srgbClr val="000000"/>
                </a:solidFill>
                <a:latin typeface="Larke Neue" panose="00000504000000000004" pitchFamily="2" charset="0"/>
              </a:rPr>
              <a:t> </a:t>
            </a:r>
            <a:r>
              <a:rPr lang="en-US" altLang="en-US" sz="1800" b="1" dirty="0">
                <a:solidFill>
                  <a:srgbClr val="000000"/>
                </a:solidFill>
                <a:latin typeface="Larke Neue" panose="00000504000000000004" pitchFamily="2" charset="0"/>
              </a:rPr>
              <a:t>Asteroids.</a:t>
            </a:r>
            <a:endParaRPr lang="en-US" altLang="en-US" sz="1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56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PHA sono oggetti NEO la cui </a:t>
            </a:r>
            <a:r>
              <a:rPr lang="it-IT" sz="1800" kern="1200" dirty="0">
                <a:solidFill>
                  <a:srgbClr val="000000"/>
                </a:solidFill>
                <a:effectLst/>
                <a:latin typeface="Larke Neue" panose="00000504000000000004" pitchFamily="2" charset="0"/>
                <a:ea typeface="+mn-ea"/>
                <a:cs typeface="+mn-cs"/>
              </a:rPr>
              <a:t>minima distanza all’intersezione con l’orbita terrestre è inferiore a </a:t>
            </a:r>
            <a:r>
              <a:rPr lang="it-IT" sz="1800" b="1" kern="1200" dirty="0">
                <a:solidFill>
                  <a:srgbClr val="000000"/>
                </a:solidFill>
                <a:effectLst/>
                <a:latin typeface="Larke Neue" panose="00000504000000000004" pitchFamily="2" charset="0"/>
                <a:ea typeface="+mn-ea"/>
                <a:cs typeface="+mn-cs"/>
              </a:rPr>
              <a:t>0.05 AU </a:t>
            </a:r>
            <a:r>
              <a:rPr lang="it-IT" sz="1800" b="0" kern="1200" dirty="0">
                <a:solidFill>
                  <a:srgbClr val="000000"/>
                </a:solidFill>
                <a:effectLst/>
                <a:latin typeface="Larke Neue" panose="00000504000000000004" pitchFamily="2" charset="0"/>
                <a:ea typeface="+mn-ea"/>
                <a:cs typeface="+mn-cs"/>
              </a:rPr>
              <a:t>e diametro &gt; </a:t>
            </a:r>
            <a:r>
              <a:rPr lang="it-IT" sz="1800" b="1" kern="1200" dirty="0">
                <a:solidFill>
                  <a:srgbClr val="000000"/>
                </a:solidFill>
                <a:effectLst/>
                <a:latin typeface="Larke Neue" panose="00000504000000000004" pitchFamily="2" charset="0"/>
                <a:ea typeface="+mn-ea"/>
                <a:cs typeface="+mn-cs"/>
              </a:rPr>
              <a:t>150 m.</a:t>
            </a:r>
            <a:endParaRPr lang="en-US" sz="1800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kern="1200" dirty="0">
                <a:solidFill>
                  <a:srgbClr val="000000"/>
                </a:solidFill>
                <a:effectLst/>
                <a:latin typeface="Larke Neue" panose="00000504000000000004" pitchFamily="2" charset="0"/>
                <a:ea typeface="+mn-ea"/>
                <a:cs typeface="+mn-cs"/>
              </a:rPr>
              <a:t>Un loro impatto con la Terra sarebbe disastroso. Per questo motivo è necessario sviluppare un sistema di difesa.</a:t>
            </a:r>
            <a:endParaRPr lang="en-US" sz="1800" dirty="0">
              <a:effectLst/>
            </a:endParaRP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8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secondo aspetto è quello che interessa di più la comunità astrofisica, ovvero il ritorno scientifico sulla formazione ed evoluzione dei sistemi binari di asteroidi.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336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Studiare i sistemi multipli di asteroidi è importante perché sono una </a:t>
            </a:r>
            <a:r>
              <a:rPr lang="it-IT" b="1" dirty="0"/>
              <a:t>frazione considerevole </a:t>
            </a:r>
            <a:r>
              <a:rPr lang="it-IT" b="0" dirty="0"/>
              <a:t>della popolazione asteroidale, sia nella </a:t>
            </a:r>
            <a:r>
              <a:rPr lang="it-IT" b="0" dirty="0" err="1"/>
              <a:t>Main</a:t>
            </a:r>
            <a:r>
              <a:rPr lang="it-IT" b="0" dirty="0"/>
              <a:t> </a:t>
            </a:r>
            <a:r>
              <a:rPr lang="it-IT" b="0" dirty="0" err="1"/>
              <a:t>Belt</a:t>
            </a:r>
            <a:r>
              <a:rPr lang="it-IT" b="0" dirty="0"/>
              <a:t> che tra i NEA.</a:t>
            </a:r>
          </a:p>
          <a:p>
            <a:r>
              <a:rPr lang="it-IT" b="0" dirty="0"/>
              <a:t>Il loro studio permette di investigare molteplici proprietà che aiutano a tracciare i modelli di formazione ed evoluzione, non solo degli asteroidi, ma anche del sistema solare stesso.</a:t>
            </a:r>
          </a:p>
          <a:p>
            <a:endParaRPr lang="it-IT" b="0" dirty="0"/>
          </a:p>
          <a:p>
            <a:r>
              <a:rPr lang="it-IT" dirty="0"/>
              <a:t>perché studiando l'impatto e le sue conseguenze si può indagare la struttura interna e cercare di far luce sull’evoluzione del sistema. Aspetti dei sistemi binari di asteroidi che non sono ancora del tutti chiari</a:t>
            </a:r>
            <a:endParaRPr lang="it-IT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117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investigare queste proprietà e identificare la componente secondaria si possono utilizzare vari metodi.</a:t>
            </a:r>
          </a:p>
          <a:p>
            <a:r>
              <a:rPr lang="it-IT" dirty="0"/>
              <a:t>In particolare per il sistema Didymos si sono usate le </a:t>
            </a:r>
            <a:r>
              <a:rPr lang="it-IT" b="1" dirty="0"/>
              <a:t>curve</a:t>
            </a:r>
            <a:r>
              <a:rPr lang="it-IT" dirty="0"/>
              <a:t> </a:t>
            </a:r>
            <a:r>
              <a:rPr lang="it-IT" b="1" dirty="0"/>
              <a:t>fotometriche</a:t>
            </a:r>
            <a:r>
              <a:rPr lang="it-IT" b="0" dirty="0"/>
              <a:t>.</a:t>
            </a:r>
            <a:endParaRPr lang="en-US" b="1" dirty="0"/>
          </a:p>
          <a:p>
            <a:endParaRPr lang="it-IT" dirty="0"/>
          </a:p>
          <a:p>
            <a:r>
              <a:rPr lang="it-IT" dirty="0"/>
              <a:t>Una curva fotometrica è una serie temporale di misurazioni della </a:t>
            </a:r>
            <a:r>
              <a:rPr lang="it-IT" b="1" dirty="0"/>
              <a:t>brillanza</a:t>
            </a:r>
            <a:r>
              <a:rPr lang="it-IT" dirty="0"/>
              <a:t> totale. L’identificazione della componente secondaria si basa sul fatto che essa getta un’ombra sul primario e viene occultata da esso, causando delle leggere diminuzioni rispetto al continuo (che è dato dalla somma della brillanza di entrambe le componenti)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65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Qui possiamo vedere un esempio di curve fotometriche pre-impatto ottenute da Pravec analizzando i dati raccolti nel 2003. L’analisi della curva fotometrica, andando a vedere la distanza temporale tra due eclissi/occultazioni, è stata utilizzata per calcolare il periodo orbitale pre-impatto, di </a:t>
            </a:r>
            <a:r>
              <a:rPr lang="it-IT" b="1" dirty="0"/>
              <a:t>11.92 ore. </a:t>
            </a:r>
          </a:p>
          <a:p>
            <a:endParaRPr lang="it-IT" b="1" dirty="0"/>
          </a:p>
          <a:p>
            <a:r>
              <a:rPr lang="it-IT" b="0" i="1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 osservazioni dovevano avere un errore fotometrico </a:t>
            </a:r>
            <a:r>
              <a:rPr lang="it-IT" b="1" i="1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non inferiore al centesimo di magnitudine</a:t>
            </a:r>
            <a:r>
              <a:rPr lang="it-IT" b="0" i="1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Infatti i dati fotometrici di asiago non li abbiamo potuti usare, sebbene ne avessimo presi un tot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959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Alcune note veloci sul sistema: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1200" b="1" dirty="0">
                <a:latin typeface="Larke Neue" panose="00000504000000000004" pitchFamily="2" charset="0"/>
              </a:rPr>
              <a:t>Didymos</a:t>
            </a:r>
            <a:r>
              <a:rPr lang="it-IT" sz="1200" dirty="0">
                <a:latin typeface="Larke Neue" panose="00000504000000000004" pitchFamily="2" charset="0"/>
              </a:rPr>
              <a:t> è stato scoperto nel 1996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>
                <a:latin typeface="Larke Neue" panose="00000504000000000004" pitchFamily="2" charset="0"/>
              </a:rPr>
              <a:t>2003 viene scoperto il suo satellite naturale </a:t>
            </a:r>
            <a:r>
              <a:rPr lang="it-IT" b="1" dirty="0">
                <a:latin typeface="Larke Neue" panose="00000504000000000004" pitchFamily="2" charset="0"/>
              </a:rPr>
              <a:t>Dimorphos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Il period </a:t>
            </a:r>
            <a:r>
              <a:rPr lang="en-US" dirty="0" err="1"/>
              <a:t>orbitale</a:t>
            </a:r>
            <a:r>
              <a:rPr lang="en-US" dirty="0"/>
              <a:t> </a:t>
            </a:r>
            <a:r>
              <a:rPr lang="it-IT" noProof="0" dirty="0"/>
              <a:t>pre-impatto</a:t>
            </a:r>
            <a:r>
              <a:rPr lang="en-US" dirty="0"/>
              <a:t>, come </a:t>
            </a:r>
            <a:r>
              <a:rPr lang="en-US" dirty="0" err="1"/>
              <a:t>detto</a:t>
            </a:r>
            <a:r>
              <a:rPr lang="en-US" dirty="0"/>
              <a:t> prima, era di </a:t>
            </a:r>
            <a:r>
              <a:rPr lang="en-US" b="1" dirty="0"/>
              <a:t>11.92 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noProof="0" dirty="0"/>
              <a:t>La classificazione tassonomica è sempre stata un po’ enigmatica (</a:t>
            </a:r>
            <a:r>
              <a:rPr lang="en-US" noProof="0" dirty="0"/>
              <a:t>tricky</a:t>
            </a:r>
            <a:r>
              <a:rPr lang="it-IT" noProof="0" dirty="0"/>
              <a:t>), ma con il tempo è maturato il consenso che l’asteroide sia di </a:t>
            </a:r>
            <a:r>
              <a:rPr lang="it-IT" b="1" noProof="0" dirty="0"/>
              <a:t>tipo S </a:t>
            </a:r>
            <a:r>
              <a:rPr lang="it-IT" b="0" noProof="0" dirty="0"/>
              <a:t>(ricco di </a:t>
            </a:r>
            <a:r>
              <a:rPr lang="it-IT" b="1" noProof="0" dirty="0"/>
              <a:t>silicati</a:t>
            </a:r>
            <a:r>
              <a:rPr lang="it-IT" b="0" noProof="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413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sistema Didymos è stato scelto: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Per una serie di ragioni ingegneristiche e di design di missione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Perché il diametro di Dimorphos è &gt;</a:t>
            </a:r>
            <a:r>
              <a:rPr lang="it-IT" b="1" dirty="0"/>
              <a:t>150 m </a:t>
            </a:r>
            <a:r>
              <a:rPr lang="it-IT" b="0" dirty="0"/>
              <a:t>e quindi è paragonabile a quegli oggetti che sono catalogati come PHA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b="0" dirty="0"/>
              <a:t>Ma </a:t>
            </a:r>
            <a:r>
              <a:rPr lang="it-IT" b="1" dirty="0"/>
              <a:t>soprattutto</a:t>
            </a:r>
            <a:r>
              <a:rPr lang="it-IT" b="0" dirty="0"/>
              <a:t>, </a:t>
            </a:r>
            <a:r>
              <a:rPr lang="it-IT" sz="1200" b="0" dirty="0">
                <a:latin typeface="Larke Neue" panose="00000504000000000004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la</a:t>
            </a:r>
            <a:r>
              <a:rPr lang="it-IT" sz="1200" dirty="0">
                <a:latin typeface="Larke Neue" panose="00000504000000000004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 misurazione della variazione di periodo del satellite attorno al primario è </a:t>
            </a:r>
            <a:r>
              <a:rPr lang="it-IT" sz="1200" b="1" dirty="0">
                <a:solidFill>
                  <a:srgbClr val="B4131D"/>
                </a:solidFill>
                <a:latin typeface="Mustica Pro SemBd" pitchFamily="50" charset="0"/>
                <a:cs typeface="Calibri" panose="020F0502020204030204" pitchFamily="34" charset="0"/>
                <a:sym typeface="Wingdings" panose="05000000000000000000" pitchFamily="2" charset="2"/>
              </a:rPr>
              <a:t>più immediata </a:t>
            </a:r>
            <a:r>
              <a:rPr lang="it-IT" b="1" i="0" dirty="0">
                <a:solidFill>
                  <a:srgbClr val="CBC9C5"/>
                </a:solidFill>
                <a:effectLst/>
                <a:latin typeface="Arial" panose="020B0604020202020204" pitchFamily="34" charset="0"/>
              </a:rPr>
              <a:t>e semplice </a:t>
            </a:r>
            <a:r>
              <a:rPr lang="it-IT" b="0" i="0" dirty="0">
                <a:solidFill>
                  <a:srgbClr val="CBC9C5"/>
                </a:solidFill>
                <a:effectLst/>
                <a:latin typeface="Arial" panose="020B0604020202020204" pitchFamily="34" charset="0"/>
              </a:rPr>
              <a:t>che misurare la variazione del periodo attorno al Sole se avessimo impattato su un asteroide qualunque.</a:t>
            </a:r>
            <a:endParaRPr lang="it-IT" sz="1200" b="0" dirty="0">
              <a:solidFill>
                <a:srgbClr val="B4131D"/>
              </a:solidFill>
              <a:latin typeface="Mustica Pro SemBd" pitchFamily="50" charset="0"/>
              <a:cs typeface="Calibri" panose="020F0502020204030204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A315-9B52-4A3E-AC90-3F551D89454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67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1182F6-0A35-084A-35FD-2665941F9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BA7BCE9-0FF0-F8C2-C2F1-11A79DE87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6F09CE-BE9E-7988-EFFA-9EA324EE0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24FBDD-8ADE-F119-CC5E-3B258B923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860488-ADBB-4D4C-A487-54D0CBF2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129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992FE0-B435-0C84-14F1-D810C8AE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3E73183-E859-CFFC-E5D0-782566959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D6E5A4-25B8-FEF2-F26D-26477220A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B462F5D-D41D-805B-0AD4-27A8063C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851350-9C00-0886-73BC-3488DC5A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0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1D73ED7-B091-8BE9-911E-FD1E9B3E6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F5D26E7-CA70-5500-F186-D98805BFB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ABE937-D8E6-034D-91E9-D4E492422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72EB318-2B87-0AF6-0D0E-5069C8F76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6DDDDF2-592E-0090-DBC8-AB7A3106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23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E3B5D1-C536-5D27-668C-A7340F5E9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C419AD-4021-C759-B5C4-7A2BFAD7A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042603-64AE-E9E4-1C80-27AFACAEF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95F63F-6F59-1BCC-6F47-9B9D5A41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1E1EE5-8B43-8EB1-6874-9F3E8170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9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D1CBF9-A7BE-F33E-1EA3-1EF4105B2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14D14C2-AEB3-F4DD-7AFC-97C594E74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D66B59E-E999-3AC4-9BBC-958EC17E8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6228C0-16F6-5596-2725-6AE914DE2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D74CDCE-9200-6DF3-45A9-BFB9791F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46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E4BD3F-D283-4F0E-C602-AF8288390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8BDC8D-AB60-ACAB-B907-63DE27A53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405B30-60CC-678F-EC49-05C127E84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FAE9A28-91D5-6209-C78D-CAC7BF53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AB5A13D-155C-2534-84E8-C7F1F58DA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0BA2299-9604-4703-B148-A64F73DEC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62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EB6035-6951-8AAB-A6F9-ACF1BB5B1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7767F6-C6F7-E40D-F96B-9B707C900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76484F3-E462-7CC3-557A-47B7DBC3E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E91510B-C521-97A8-18F0-8FF8F6C42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53CF966-371D-530E-DD53-8C244617C7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F85D2AA-388D-51C3-FA77-F5C8F3B6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B3C38AB-C9D7-39DC-589E-79B91088B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1BCB09C-5918-7FA7-9099-2DD40126F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78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3C34A6-2021-2EEB-BFCA-0788C52F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EB45E55-AB62-52CD-0A00-EC1D66790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EAF0E58-5A19-6B48-D904-8323A9CF2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8ED9C3A-9A84-9A01-B7E8-421B4522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422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35577A2-1D5D-523B-C168-33084F32F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FF47E08-FD20-49CC-8F38-1567775C0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95B18C0-969F-4BD1-A9E7-5809411D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298248-417C-CFDA-3C17-79EEB6EB6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757092E-C4ED-8AF2-8D24-758DEEAB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3084F4E-9102-CD6D-2D8A-1477BCFB2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BDB025B-3398-20B4-AC0F-27C885EF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133D237-391B-8097-B526-996D0BE0C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67F6FF9-B103-91E0-EEB2-FFCC29772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45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79CBE1-8214-0F6E-D1C5-76AF28C4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05DEB2C-AA18-3556-1862-D728BEDBE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AA9BE32-DE54-B4AE-3F6C-0EF9A3241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DD83FE4-F261-F53F-BF48-39B1693D2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3E05A27-A6F7-F082-832E-B8279C20F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15 dicembre 2022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3DFC47F-F483-2A52-E96F-17CFC832B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69D42F4-5E06-13DF-447D-D1BFA4E5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731F980-758E-DF85-4816-04658AAA4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995E55-122B-F205-1A17-E2857CD000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15 dicembre 2022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AADAE9-92A7-AE8B-93C1-42692EFA7A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E72F942-7AE4-CDC4-A127-6C9D1A4CD2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CFEE9-2C75-499C-9721-BF557A896F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7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360DD0A-77BB-BEB7-2E69-21EE132E20FF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D2E26E-0073-F976-5EDC-08A460E04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33742"/>
            <a:ext cx="9144000" cy="1727201"/>
          </a:xfrm>
        </p:spPr>
        <p:txBody>
          <a:bodyPr anchor="ctr">
            <a:normAutofit fontScale="90000"/>
          </a:bodyPr>
          <a:lstStyle/>
          <a:p>
            <a:r>
              <a:rPr lang="it-IT" b="1" dirty="0">
                <a:latin typeface="+mn-lt"/>
              </a:rPr>
              <a:t>LA MISSIONE DART AL </a:t>
            </a:r>
            <a:br>
              <a:rPr lang="it-IT" b="1" dirty="0">
                <a:latin typeface="+mn-lt"/>
              </a:rPr>
            </a:br>
            <a:r>
              <a:rPr lang="it-IT" b="1" dirty="0">
                <a:latin typeface="+mn-lt"/>
              </a:rPr>
              <a:t>SISTEMA BINARIO DIDYMOS</a:t>
            </a:r>
            <a:br>
              <a:rPr lang="it-IT" dirty="0">
                <a:latin typeface="+mn-lt"/>
              </a:rPr>
            </a:br>
            <a:endParaRPr lang="en-US" sz="2000" b="1" dirty="0">
              <a:latin typeface="+mn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60C6962-2C0F-862C-6FB7-D0C35CBFA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448" y="405718"/>
            <a:ext cx="1258455" cy="125845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32D2BBF-087E-80E6-0DA0-5A2862F4745D}"/>
              </a:ext>
            </a:extLst>
          </p:cNvPr>
          <p:cNvSpPr txBox="1"/>
          <p:nvPr/>
        </p:nvSpPr>
        <p:spPr>
          <a:xfrm>
            <a:off x="4487487" y="573281"/>
            <a:ext cx="61805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UNIVERSIT</a:t>
            </a:r>
            <a:r>
              <a:rPr lang="it-IT" sz="2000" i="0" u="none" strike="noStrike" baseline="0" dirty="0"/>
              <a:t>À </a:t>
            </a:r>
            <a:r>
              <a:rPr lang="it-IT" sz="2000" dirty="0"/>
              <a:t>DEGLI STUDI DI PADOVA</a:t>
            </a:r>
          </a:p>
          <a:p>
            <a:r>
              <a:rPr lang="it-IT" sz="2000" dirty="0"/>
              <a:t>Dipartimento di Fisica e Astronomia ‘Galileo Galilei’</a:t>
            </a:r>
          </a:p>
          <a:p>
            <a:r>
              <a:rPr lang="it-IT" sz="2000" dirty="0"/>
              <a:t>Corso di Laurea in Astronomia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6CD9F01-471B-B43D-1C90-033307AD7E67}"/>
              </a:ext>
            </a:extLst>
          </p:cNvPr>
          <p:cNvSpPr txBox="1"/>
          <p:nvPr/>
        </p:nvSpPr>
        <p:spPr>
          <a:xfrm>
            <a:off x="1498139" y="4363131"/>
            <a:ext cx="2798618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sz="1600" dirty="0"/>
              <a:t>Relatrice</a:t>
            </a:r>
            <a:br>
              <a:rPr lang="it-IT" sz="1600" dirty="0"/>
            </a:br>
            <a:r>
              <a:rPr lang="it-IT" sz="1600" b="1" dirty="0">
                <a:solidFill>
                  <a:srgbClr val="B4131D"/>
                </a:solidFill>
              </a:rPr>
              <a:t>Prof.ssa Monica Lazzarin</a:t>
            </a:r>
          </a:p>
          <a:p>
            <a:endParaRPr lang="it-IT" sz="1600" b="1" dirty="0"/>
          </a:p>
          <a:p>
            <a:r>
              <a:rPr lang="it-IT" sz="1600" dirty="0"/>
              <a:t>Correlatrice</a:t>
            </a:r>
          </a:p>
          <a:p>
            <a:r>
              <a:rPr lang="it-IT" sz="1600" b="1" dirty="0">
                <a:solidFill>
                  <a:srgbClr val="B4131D"/>
                </a:solidFill>
              </a:rPr>
              <a:t>Dott.ssa Fiorangela La Forgia</a:t>
            </a:r>
            <a:endParaRPr lang="en-US" sz="1600" b="1" dirty="0">
              <a:solidFill>
                <a:srgbClr val="B4131D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7FA4DBE-EB8D-522E-721E-2B3543504AA6}"/>
              </a:ext>
            </a:extLst>
          </p:cNvPr>
          <p:cNvSpPr txBox="1"/>
          <p:nvPr/>
        </p:nvSpPr>
        <p:spPr>
          <a:xfrm>
            <a:off x="8957424" y="4386215"/>
            <a:ext cx="20661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t-IT" sz="1600" dirty="0"/>
              <a:t>Laureando</a:t>
            </a:r>
          </a:p>
          <a:p>
            <a:r>
              <a:rPr lang="it-IT" sz="1600" b="1" dirty="0">
                <a:solidFill>
                  <a:srgbClr val="B4131D"/>
                </a:solidFill>
              </a:rPr>
              <a:t>Gabriele Bertinelli</a:t>
            </a:r>
            <a:endParaRPr lang="en-US" sz="1600" b="1" dirty="0">
              <a:solidFill>
                <a:srgbClr val="B4131D"/>
              </a:solidFill>
            </a:endParaRPr>
          </a:p>
        </p:txBody>
      </p:sp>
      <p:sp>
        <p:nvSpPr>
          <p:cNvPr id="16" name="Segnaposto piè di pagina 15">
            <a:extLst>
              <a:ext uri="{FF2B5EF4-FFF2-40B4-BE49-F238E27FC236}">
                <a16:creationId xmlns:a16="http://schemas.microsoft.com/office/drawing/2014/main" id="{9EE54D7D-8626-BE78-7A95-A7992A53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</a:t>
            </a:r>
            <a:r>
              <a:rPr lang="it-IT" sz="1400" dirty="0">
                <a:solidFill>
                  <a:schemeClr val="bg1">
                    <a:lumMod val="95000"/>
                  </a:schemeClr>
                </a:solidFill>
              </a:rPr>
              <a:t>dicembre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 2022</a:t>
            </a:r>
          </a:p>
        </p:txBody>
      </p:sp>
      <p:sp>
        <p:nvSpPr>
          <p:cNvPr id="17" name="Segnaposto numero diapositiva 16">
            <a:extLst>
              <a:ext uri="{FF2B5EF4-FFF2-40B4-BE49-F238E27FC236}">
                <a16:creationId xmlns:a16="http://schemas.microsoft.com/office/drawing/2014/main" id="{03E000F3-0DEE-48BC-C723-7B083E1E5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972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9AAB18E-F720-B76F-616E-5AD6D1946300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29EF586-C4DF-80B3-F6CC-00FCCE9D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274389"/>
            <a:ext cx="3932237" cy="1600200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Il test</a:t>
            </a:r>
            <a:endParaRPr lang="en-US" sz="40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430D8B-1B38-7BAB-A62D-25B38C81B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1818390"/>
            <a:ext cx="4901256" cy="3811588"/>
          </a:xfrm>
        </p:spPr>
        <p:txBody>
          <a:bodyPr anchor="ctr">
            <a:norm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B4131D"/>
                </a:solidFill>
                <a:latin typeface="Mustica Pro SemBd" pitchFamily="50" charset="0"/>
              </a:rPr>
              <a:t>L’impatto</a:t>
            </a:r>
            <a:r>
              <a:rPr lang="it-IT" sz="2400" dirty="0">
                <a:latin typeface="Larke Neue" panose="00000504000000000004" pitchFamily="2" charset="0"/>
              </a:rPr>
              <a:t> su Dimorphos è avvenuto il 27/09/2022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latin typeface="Larke Neue" panose="00000504000000000004" pitchFamily="2" charset="0"/>
              </a:rPr>
              <a:t>2 minuti e 45 secondi dopo l’impatto </a:t>
            </a:r>
            <a:r>
              <a:rPr lang="it-IT" sz="2400" dirty="0">
                <a:solidFill>
                  <a:srgbClr val="B4131D"/>
                </a:solidFill>
                <a:latin typeface="Mustica Pro SemBd" pitchFamily="50" charset="0"/>
              </a:rPr>
              <a:t>LICIACube</a:t>
            </a:r>
            <a:r>
              <a:rPr lang="it-IT" sz="2400" dirty="0">
                <a:latin typeface="Larke Neue" panose="00000504000000000004" pitchFamily="2" charset="0"/>
              </a:rPr>
              <a:t> ha compiuto un flyby di Dimorphos a 56.7 km</a:t>
            </a:r>
            <a:endParaRPr lang="en-US" sz="2200" dirty="0">
              <a:latin typeface="Larke Neue" panose="00000504000000000004" pitchFamily="2" charset="0"/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B91082-6451-E6D0-7D31-BB6C627E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1BFD35-8FB5-C989-E58E-7475B3CE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10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96F6609-D367-6072-62B7-A5D4CB5E2F3B}"/>
              </a:ext>
            </a:extLst>
          </p:cNvPr>
          <p:cNvSpPr txBox="1"/>
          <p:nvPr/>
        </p:nvSpPr>
        <p:spPr>
          <a:xfrm>
            <a:off x="6943522" y="5544334"/>
            <a:ext cx="4426355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Sequenza di immagini ottenute da DART durante l’avvicinamento a Dimorphos. (NASA/JHU-APL)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Content Placeholder 11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5DBA20FC-9EC0-D297-DFF2-02BD267D7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486" y="1017904"/>
            <a:ext cx="4413727" cy="4413727"/>
          </a:xfrm>
        </p:spPr>
      </p:pic>
    </p:spTree>
    <p:extLst>
      <p:ext uri="{BB962C8B-B14F-4D97-AF65-F5344CB8AC3E}">
        <p14:creationId xmlns:p14="http://schemas.microsoft.com/office/powerpoint/2010/main" val="2967295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Campagna osservativa       post-impatto</a:t>
            </a:r>
            <a:endParaRPr lang="en-US" sz="36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761230" cy="3811588"/>
          </a:xfrm>
        </p:spPr>
        <p:txBody>
          <a:bodyPr anchor="ctr">
            <a:normAutofit/>
          </a:bodyPr>
          <a:lstStyle/>
          <a:p>
            <a:r>
              <a:rPr lang="it-IT" sz="2400" dirty="0"/>
              <a:t>La strumentazione a bordo della sonda era ridotta al minimo </a:t>
            </a:r>
            <a:r>
              <a:rPr lang="it-IT" sz="2400" dirty="0">
                <a:sym typeface="Wingdings" panose="05000000000000000000" pitchFamily="2" charset="2"/>
              </a:rPr>
              <a:t> la missione dipende quasi interamente sui dati raccolti dagli </a:t>
            </a:r>
            <a:r>
              <a:rPr lang="it-IT" sz="2400" b="1" dirty="0">
                <a:solidFill>
                  <a:srgbClr val="B4131D"/>
                </a:solidFill>
                <a:sym typeface="Wingdings" panose="05000000000000000000" pitchFamily="2" charset="2"/>
              </a:rPr>
              <a:t>osservatòri</a:t>
            </a:r>
            <a:r>
              <a:rPr lang="it-IT" sz="2400" dirty="0">
                <a:sym typeface="Wingdings" panose="05000000000000000000" pitchFamily="2" charset="2"/>
              </a:rPr>
              <a:t> terrestri e spaziali nei mesi seguenti.</a:t>
            </a:r>
          </a:p>
          <a:p>
            <a:r>
              <a:rPr lang="it-IT" sz="2400" dirty="0">
                <a:sym typeface="Wingdings" panose="05000000000000000000" pitchFamily="2" charset="2"/>
              </a:rPr>
              <a:t>In aggiunta ai dati ottenuti dalla sonda DART in avvicinamento e dal cubesat LICIACube.</a:t>
            </a:r>
            <a:endParaRPr lang="it-IT" sz="2400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11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7130097" y="5323116"/>
            <a:ext cx="4053206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Sequenza di immagini ottenute da LICIACube dopo l’impatto. (ASI/NASA)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Content Placeholder 7" descr="A crescent moon in a black sky&#10;&#10;Description automatically generated with low confidence">
            <a:extLst>
              <a:ext uri="{FF2B5EF4-FFF2-40B4-BE49-F238E27FC236}">
                <a16:creationId xmlns:a16="http://schemas.microsoft.com/office/drawing/2014/main" id="{4BF9FE47-6458-D3AE-9B4B-D494911E3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255" y="1509663"/>
            <a:ext cx="5012461" cy="3734515"/>
          </a:xfrm>
        </p:spPr>
      </p:pic>
    </p:spTree>
    <p:extLst>
      <p:ext uri="{BB962C8B-B14F-4D97-AF65-F5344CB8AC3E}">
        <p14:creationId xmlns:p14="http://schemas.microsoft.com/office/powerpoint/2010/main" val="2622488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Campagna osservativa       post-impatto</a:t>
            </a:r>
            <a:endParaRPr lang="en-US" sz="36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968500"/>
            <a:ext cx="4753876" cy="4052888"/>
          </a:xfrm>
        </p:spPr>
        <p:txBody>
          <a:bodyPr anchor="ctr">
            <a:normAutofit fontScale="92500" lnSpcReduction="10000"/>
          </a:bodyPr>
          <a:lstStyle/>
          <a:p>
            <a:r>
              <a:rPr lang="it-IT" sz="2400" dirty="0"/>
              <a:t>Possiamo riferirci ai soli </a:t>
            </a:r>
            <a:r>
              <a:rPr lang="it-IT" sz="2400" b="1" dirty="0">
                <a:solidFill>
                  <a:srgbClr val="B4131D"/>
                </a:solidFill>
              </a:rPr>
              <a:t>risultati preliminari</a:t>
            </a:r>
            <a:r>
              <a:rPr lang="it-IT" sz="2400" dirty="0"/>
              <a:t>, poiché i lavori con i primissimi risultati sono stati da poco sottomessi alle maggiori riviste scientifiche internazionali.</a:t>
            </a:r>
          </a:p>
          <a:p>
            <a:r>
              <a:rPr lang="it-IT" sz="2400" dirty="0"/>
              <a:t>Dallo spazio il </a:t>
            </a:r>
            <a:r>
              <a:rPr lang="it-IT" sz="2400" b="1" dirty="0">
                <a:solidFill>
                  <a:srgbClr val="B4131D"/>
                </a:solidFill>
              </a:rPr>
              <a:t>JWST</a:t>
            </a:r>
            <a:r>
              <a:rPr lang="it-IT" sz="2400" dirty="0"/>
              <a:t> e l’</a:t>
            </a:r>
            <a:r>
              <a:rPr lang="it-IT" sz="2400" b="1" dirty="0">
                <a:solidFill>
                  <a:srgbClr val="B4131D"/>
                </a:solidFill>
              </a:rPr>
              <a:t>HST</a:t>
            </a:r>
            <a:r>
              <a:rPr lang="it-IT" sz="2400" dirty="0"/>
              <a:t> hanno osservato il sistema prima e dopo l’impatto, nell’IR e nel VIS rispettivamente.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JWST fornirà dati spettroscopici per studiare la </a:t>
            </a:r>
            <a:r>
              <a:rPr lang="it-IT" sz="2000" b="1" dirty="0">
                <a:solidFill>
                  <a:srgbClr val="B4131D"/>
                </a:solidFill>
              </a:rPr>
              <a:t>composizione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HST fornirà informazioni sull’evoluzione della nube di </a:t>
            </a:r>
            <a:r>
              <a:rPr lang="it-IT" sz="2000" b="1" dirty="0">
                <a:solidFill>
                  <a:srgbClr val="B4131D"/>
                </a:solidFill>
              </a:rPr>
              <a:t>detriti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12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6598336" y="5269444"/>
            <a:ext cx="4753876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Immagine ottenuta da HST l’8 ottobre 2022. Si nota la cosa di detriti che si estende per più di 1000 km. </a:t>
            </a:r>
            <a:b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(NASA/ESA)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DCDFBB0-A975-64BF-A116-40BB5F2A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336" y="838994"/>
            <a:ext cx="4753876" cy="4391600"/>
          </a:xfrm>
        </p:spPr>
      </p:pic>
    </p:spTree>
    <p:extLst>
      <p:ext uri="{BB962C8B-B14F-4D97-AF65-F5344CB8AC3E}">
        <p14:creationId xmlns:p14="http://schemas.microsoft.com/office/powerpoint/2010/main" val="1114760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Campagna osservativa       post-impatto</a:t>
            </a:r>
            <a:endParaRPr lang="en-US" sz="3600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88AD0D1A-FFED-7984-943B-B0DF84DB82D5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39788" y="2057400"/>
                <a:ext cx="4494212" cy="3963988"/>
              </a:xfrm>
            </p:spPr>
            <p:txBody>
              <a:bodyPr anchor="ctr">
                <a:normAutofit/>
              </a:bodyPr>
              <a:lstStyle/>
              <a:p>
                <a:r>
                  <a:rPr lang="it-IT" sz="2000" dirty="0"/>
                  <a:t>Il risultato preliminare più importante arriva dall’analisi dei dati </a:t>
                </a:r>
                <a:r>
                  <a:rPr lang="it-IT" sz="2000" b="1" dirty="0">
                    <a:solidFill>
                      <a:srgbClr val="B4131D"/>
                    </a:solidFill>
                  </a:rPr>
                  <a:t>fotometrici</a:t>
                </a:r>
                <a:r>
                  <a:rPr lang="it-IT" sz="2000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 dirty="0"/>
                  <a:t>Il periodo orbitale pre-impatto era di 11 ore e 55 minuti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2000" dirty="0"/>
                  <a:t>Il nuovo periodo orbitale pare essere di 11 ore e 23 minuti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it-IT" sz="4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it-IT" sz="4000" dirty="0">
                    <a:latin typeface="Larke Neue" panose="00000504000000000004" pitchFamily="2" charset="0"/>
                  </a:rPr>
                  <a:t> </a:t>
                </a:r>
                <a:r>
                  <a:rPr lang="it-IT" sz="2000" dirty="0"/>
                  <a:t>variazione del periodo orbitale di </a:t>
                </a:r>
                <a:endParaRPr lang="it-IT" sz="1800" dirty="0"/>
              </a:p>
              <a:p>
                <a:pPr algn="ctr"/>
                <a:r>
                  <a:rPr lang="it-IT" sz="2800" b="1" u="sng" dirty="0">
                    <a:solidFill>
                      <a:srgbClr val="B4131D"/>
                    </a:solidFill>
                    <a:uFill>
                      <a:solidFill>
                        <a:srgbClr val="B4131D"/>
                      </a:solidFill>
                    </a:uFill>
                  </a:rPr>
                  <a:t>32±2 minuti </a:t>
                </a:r>
              </a:p>
              <a:p>
                <a:r>
                  <a:rPr lang="it-IT" sz="2000" dirty="0"/>
                  <a:t>Un risultato più di 25 volte superiore alle aspettative.</a:t>
                </a:r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88AD0D1A-FFED-7984-943B-B0DF84DB8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39788" y="2057400"/>
                <a:ext cx="4494212" cy="3963988"/>
              </a:xfrm>
              <a:blipFill>
                <a:blip r:embed="rId3"/>
                <a:stretch>
                  <a:fillRect l="-1493" t="-308" r="-136" b="-1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13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6302827" y="5312862"/>
            <a:ext cx="4753876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Curva fotometrica post-impatto ottenuta tramite dati raccolti da molteplici osservatori terrestri. </a:t>
            </a:r>
            <a:b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(NASA/JHU-APL/et al.)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AEB70AAF-451C-DD6F-1BCC-5D072818F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665" y="1718468"/>
            <a:ext cx="6172200" cy="3574059"/>
          </a:xfrm>
        </p:spPr>
      </p:pic>
    </p:spTree>
    <p:extLst>
      <p:ext uri="{BB962C8B-B14F-4D97-AF65-F5344CB8AC3E}">
        <p14:creationId xmlns:p14="http://schemas.microsoft.com/office/powerpoint/2010/main" val="3746063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Campagna osservativa       post-impatto</a:t>
            </a:r>
            <a:endParaRPr lang="en-US" sz="36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498532" cy="3811588"/>
          </a:xfrm>
        </p:spPr>
        <p:txBody>
          <a:bodyPr anchor="ctr">
            <a:normAutofit/>
          </a:bodyPr>
          <a:lstStyle/>
          <a:p>
            <a:r>
              <a:rPr lang="it-IT" sz="2000" dirty="0"/>
              <a:t>La conferma della presunta variazione del periodo orbitale arriva anche dalle osservazioni radar.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14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4796522" y="5348209"/>
            <a:ext cx="6972302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Immagini radar ottenute dall’osservatorio di Goldstone e dal Green Bank </a:t>
            </a: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Observatory</a:t>
            </a:r>
            <a:b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(NASA/JHU-APL/et al.)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5" name="Segnaposto contenuto 14">
            <a:extLst>
              <a:ext uri="{FF2B5EF4-FFF2-40B4-BE49-F238E27FC236}">
                <a16:creationId xmlns:a16="http://schemas.microsoft.com/office/drawing/2014/main" id="{3890685E-8A22-2F3B-02A7-0DD7CE9DBE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22" y="1219200"/>
            <a:ext cx="6972302" cy="3979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29C473-61E5-0F98-098D-B7EB4F087955}"/>
              </a:ext>
            </a:extLst>
          </p:cNvPr>
          <p:cNvSpPr txBox="1"/>
          <p:nvPr/>
        </p:nvSpPr>
        <p:spPr>
          <a:xfrm>
            <a:off x="6967959" y="213250"/>
            <a:ext cx="245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Prima di </a:t>
            </a:r>
            <a:r>
              <a:rPr lang="it-IT" dirty="0" err="1"/>
              <a:t>oss</a:t>
            </a:r>
            <a:r>
              <a:rPr lang="it-IT" dirty="0"/>
              <a:t> da asiago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342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50"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Osservazioni da Asiago</a:t>
            </a:r>
            <a:endParaRPr lang="en-US" sz="36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256212" cy="3811588"/>
          </a:xfrm>
        </p:spPr>
        <p:txBody>
          <a:bodyPr anchor="ctr">
            <a:normAutofit/>
          </a:bodyPr>
          <a:lstStyle/>
          <a:p>
            <a:r>
              <a:rPr lang="it-IT" sz="2400" dirty="0"/>
              <a:t>Durante le notti del 17, 18, 19 ottobre ho contribuito a raccogliere </a:t>
            </a:r>
            <a:r>
              <a:rPr lang="it-IT" sz="2400" b="1" dirty="0">
                <a:solidFill>
                  <a:srgbClr val="B4131D"/>
                </a:solidFill>
              </a:rPr>
              <a:t>dati spettroscopici </a:t>
            </a:r>
            <a:r>
              <a:rPr lang="it-IT" sz="2400" dirty="0"/>
              <a:t>del sistema.</a:t>
            </a:r>
          </a:p>
          <a:p>
            <a:r>
              <a:rPr lang="it-IT" sz="2400" dirty="0"/>
              <a:t>I dati dovranno essere ridotti con molta cura per poter escludere </a:t>
            </a:r>
            <a:r>
              <a:rPr lang="it-IT" sz="2400" b="1" dirty="0" err="1">
                <a:solidFill>
                  <a:srgbClr val="B4131D"/>
                </a:solidFill>
              </a:rPr>
              <a:t>bias</a:t>
            </a:r>
            <a:r>
              <a:rPr lang="it-IT" sz="2400" dirty="0"/>
              <a:t> o errori dovuti 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200" dirty="0"/>
              <a:t>inseguimento dell’asteroide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200" dirty="0"/>
              <a:t>valore di airmass elevato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15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7171436" y="5025763"/>
            <a:ext cx="3760723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Immagine di Didymos ottenuta con il telescopio Copernico dell’OAPd.</a:t>
            </a:r>
            <a:b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(INAF/OAPd)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Segnaposto contenuto 6" descr="Immagine che contiene strada, esterni, oggetto da esterni, sfocato&#10;&#10;Descrizione generata automaticamente">
            <a:extLst>
              <a:ext uri="{FF2B5EF4-FFF2-40B4-BE49-F238E27FC236}">
                <a16:creationId xmlns:a16="http://schemas.microsoft.com/office/drawing/2014/main" id="{76391520-2A7B-F761-51E5-7A9B182B8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436" y="1661795"/>
            <a:ext cx="3760723" cy="3312694"/>
          </a:xfrm>
        </p:spPr>
      </p:pic>
    </p:spTree>
    <p:extLst>
      <p:ext uri="{BB962C8B-B14F-4D97-AF65-F5344CB8AC3E}">
        <p14:creationId xmlns:p14="http://schemas.microsoft.com/office/powerpoint/2010/main" val="341760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360DD0A-77BB-BEB7-2E69-21EE132E20FF}"/>
              </a:ext>
            </a:extLst>
          </p:cNvPr>
          <p:cNvSpPr/>
          <p:nvPr/>
        </p:nvSpPr>
        <p:spPr>
          <a:xfrm>
            <a:off x="-304800" y="5192713"/>
            <a:ext cx="12801600" cy="1665287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D2E26E-0073-F976-5EDC-08A460E04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33742"/>
            <a:ext cx="9144000" cy="1727201"/>
          </a:xfrm>
        </p:spPr>
        <p:txBody>
          <a:bodyPr anchor="ctr">
            <a:normAutofit/>
          </a:bodyPr>
          <a:lstStyle/>
          <a:p>
            <a:br>
              <a:rPr lang="it-IT" dirty="0">
                <a:latin typeface="Mustica Pro SemBd" pitchFamily="50" charset="0"/>
              </a:rPr>
            </a:br>
            <a:endParaRPr lang="en-US" sz="2000" b="1" dirty="0">
              <a:latin typeface="Mustica Pro SemBd" pitchFamily="50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32D2BBF-087E-80E6-0DA0-5A2862F4745D}"/>
              </a:ext>
            </a:extLst>
          </p:cNvPr>
          <p:cNvSpPr txBox="1"/>
          <p:nvPr/>
        </p:nvSpPr>
        <p:spPr>
          <a:xfrm>
            <a:off x="4487487" y="5586346"/>
            <a:ext cx="61805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UNIVERSIT</a:t>
            </a:r>
            <a:r>
              <a:rPr lang="it-IT" sz="2000" i="0" u="none" strike="noStrike" baseline="0" dirty="0">
                <a:solidFill>
                  <a:schemeClr val="bg1">
                    <a:lumMod val="95000"/>
                  </a:schemeClr>
                </a:solidFill>
              </a:rPr>
              <a:t>À </a:t>
            </a:r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DEGLI STUDI DI PADOVA</a:t>
            </a:r>
          </a:p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Dipartimento di Fisica e Astronomia ‘Galileo Galilei’</a:t>
            </a:r>
          </a:p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Corso di Laurea in Astronomia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5C4E017-EDCD-F20C-B40A-83A6A088E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580430"/>
            <a:ext cx="4572000" cy="284857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6C5D7204-3A3F-C304-3596-87C4010346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883"/>
          <a:stretch/>
        </p:blipFill>
        <p:spPr>
          <a:xfrm>
            <a:off x="3810000" y="3404360"/>
            <a:ext cx="4572000" cy="126067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60C6962-2C0F-862C-6FB7-D0C35CBFA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7449" y="5400145"/>
            <a:ext cx="1258455" cy="125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50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979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latin typeface="+mn-lt"/>
              </a:rPr>
              <a:t>Sistemi binari di asteroidi</a:t>
            </a:r>
            <a:endParaRPr lang="en-US" sz="3600" b="1" dirty="0">
              <a:latin typeface="+mn-lt"/>
            </a:endParaRPr>
          </a:p>
        </p:txBody>
      </p:sp>
      <p:pic>
        <p:nvPicPr>
          <p:cNvPr id="15" name="Segnaposto contenuto 14" descr="Immagine che contiene un sistema binario di asteroidi&#10;">
            <a:extLst>
              <a:ext uri="{FF2B5EF4-FFF2-40B4-BE49-F238E27FC236}">
                <a16:creationId xmlns:a16="http://schemas.microsoft.com/office/drawing/2014/main" id="{C4496F8F-E13D-0509-2717-E7EABDAB9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72" r="40391"/>
          <a:stretch/>
        </p:blipFill>
        <p:spPr>
          <a:xfrm>
            <a:off x="7130097" y="1459541"/>
            <a:ext cx="4053205" cy="3938918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600313" cy="3811588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600" dirty="0"/>
              <a:t>Vari metodi di osservazione per l’identificazione della seconda componente: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200" dirty="0"/>
              <a:t>Osservazioni radar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200" dirty="0"/>
              <a:t>Osservazioni spettrali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200" dirty="0"/>
              <a:t>Imaging diretto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C00000"/>
                </a:solidFill>
              </a:rPr>
              <a:t>Osservazioni fotometriche</a:t>
            </a:r>
            <a:endParaRPr lang="en-US" sz="2200" b="1" dirty="0">
              <a:solidFill>
                <a:srgbClr val="C00000"/>
              </a:solidFill>
            </a:endParaRP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18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7130097" y="5450945"/>
            <a:ext cx="4053206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binario Didymos visto a 920 km dalla sonda DART. (NASA/JHU-APL)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9DC8D3-1C49-CF9B-D37E-409831C7DBFC}"/>
              </a:ext>
            </a:extLst>
          </p:cNvPr>
          <p:cNvSpPr txBox="1"/>
          <p:nvPr/>
        </p:nvSpPr>
        <p:spPr>
          <a:xfrm>
            <a:off x="7130097" y="243068"/>
            <a:ext cx="405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Prima di </a:t>
            </a:r>
            <a:r>
              <a:rPr lang="it-IT" dirty="0" err="1"/>
              <a:t>oss</a:t>
            </a:r>
            <a:r>
              <a:rPr lang="it-IT" dirty="0"/>
              <a:t> fotometriche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7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840" y="457200"/>
            <a:ext cx="4108132" cy="1600200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La missione DART</a:t>
            </a:r>
            <a:endParaRPr lang="en-US" sz="4000" b="1" dirty="0">
              <a:latin typeface="+mn-lt"/>
            </a:endParaRP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7578E009-40D6-BFA1-9AEC-E5A7C44E4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02" y="1682660"/>
            <a:ext cx="2838596" cy="3492679"/>
          </a:xfr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0911" cy="3811588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Primo test in scala reale di un sistema per la difesa planetaria da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Potentially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Hazardous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Asteroids (PHA)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Ritorno as</a:t>
            </a: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trofisico sulla formazione ed evoluzione dei 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sistemi binari</a:t>
            </a: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 di asteroidi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Estensiva campagna osservativa in-situ con la futura missione </a:t>
            </a:r>
            <a:r>
              <a:rPr lang="it-IT" sz="2400" b="1" dirty="0">
                <a:solidFill>
                  <a:srgbClr val="B4131D"/>
                </a:solidFill>
              </a:rPr>
              <a:t>Hera</a:t>
            </a:r>
            <a:endParaRPr lang="en-US" sz="2400" b="1" dirty="0">
              <a:solidFill>
                <a:srgbClr val="B4131D"/>
              </a:solidFill>
            </a:endParaRP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300" dirty="0">
                <a:solidFill>
                  <a:schemeClr val="bg1">
                    <a:lumMod val="95000"/>
                  </a:schemeClr>
                </a:solidFill>
                <a:latin typeface="Larke Neue" panose="00000504000000000004" pitchFamily="2" charset="0"/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300" smtClean="0">
                <a:solidFill>
                  <a:schemeClr val="bg1">
                    <a:lumMod val="95000"/>
                  </a:schemeClr>
                </a:solidFill>
                <a:latin typeface="Larke Neue" panose="00000504000000000004" pitchFamily="2" charset="0"/>
              </a:rPr>
              <a:t>19</a:t>
            </a:fld>
            <a:endParaRPr lang="en-US" sz="1300" dirty="0">
              <a:solidFill>
                <a:schemeClr val="bg1">
                  <a:lumMod val="95000"/>
                </a:schemeClr>
              </a:solidFill>
              <a:latin typeface="Larke Neue" panose="0000050400000000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945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840" y="457200"/>
            <a:ext cx="4108132" cy="1600200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La missione DART</a:t>
            </a:r>
            <a:endParaRPr lang="en-US" sz="4000" b="1" dirty="0">
              <a:latin typeface="+mn-lt"/>
            </a:endParaRP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7578E009-40D6-BFA1-9AEC-E5A7C44E4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02" y="1682660"/>
            <a:ext cx="2838596" cy="3492679"/>
          </a:xfr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06912" cy="3811588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Primo test in scala reale di un sistema per la difesa planetaria da </a:t>
            </a:r>
            <a:r>
              <a:rPr lang="en-US" sz="2400" b="1" dirty="0">
                <a:solidFill>
                  <a:srgbClr val="C00000"/>
                </a:solidFill>
              </a:rPr>
              <a:t>Potentially</a:t>
            </a:r>
            <a:r>
              <a:rPr lang="it-IT" sz="2400" b="1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Hazardous</a:t>
            </a:r>
            <a:r>
              <a:rPr lang="it-IT" sz="2400" b="1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Asteroids (PHA)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Ritorno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astrofisico sulla formazione ed evoluzione dei 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sistemi binari</a:t>
            </a: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 di asteroidi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Estensiva campagna osservativa in-situ con la futura missione 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Hera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77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98064"/>
            <a:ext cx="4621212" cy="799091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La missione Hera</a:t>
            </a:r>
            <a:endParaRPr lang="en-US" sz="4000" b="1" dirty="0">
              <a:latin typeface="+mn-lt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91482"/>
            <a:ext cx="5450480" cy="4077506"/>
          </a:xfrm>
        </p:spPr>
        <p:txBody>
          <a:bodyPr anchor="ctr"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Lancio previsto nell’ottobre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Arrivo in orbita al sistema nel 2026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Obiettivi: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valutare </a:t>
            </a:r>
            <a:r>
              <a:rPr lang="it-IT" sz="2100" b="1" dirty="0">
                <a:solidFill>
                  <a:srgbClr val="B4131D"/>
                </a:solidFill>
              </a:rPr>
              <a:t>efficacia</a:t>
            </a:r>
            <a:r>
              <a:rPr lang="it-IT" sz="2100" dirty="0"/>
              <a:t> impattatore cinetico: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800" dirty="0"/>
              <a:t>quanto il trasferimento di momento dipenda da: densità, porosità, caratteristiche superficiali e interne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800" dirty="0"/>
              <a:t>% energia cinetica trasferita nella frammentazione e % energia cinetica trasformata in energia cinetica dei frammenti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raccogliere informazioni sulle </a:t>
            </a:r>
            <a:r>
              <a:rPr lang="it-IT" sz="2100" b="1" dirty="0">
                <a:solidFill>
                  <a:srgbClr val="B4131D"/>
                </a:solidFill>
              </a:rPr>
              <a:t>caratteristiche</a:t>
            </a:r>
            <a:r>
              <a:rPr lang="it-IT" sz="2100" dirty="0"/>
              <a:t> superficiali, porosità e struttura interna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100" b="1" dirty="0">
                <a:solidFill>
                  <a:srgbClr val="B4131D"/>
                </a:solidFill>
              </a:rPr>
              <a:t>mappare</a:t>
            </a:r>
            <a:r>
              <a:rPr lang="it-IT" sz="2100" dirty="0"/>
              <a:t> l’intera superficie e la struttura interna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studio dell’evoluzione della </a:t>
            </a:r>
            <a:r>
              <a:rPr lang="it-IT" sz="2100" b="1" dirty="0">
                <a:solidFill>
                  <a:srgbClr val="B4131D"/>
                </a:solidFill>
              </a:rPr>
              <a:t>nube di detriti </a:t>
            </a: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20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1C16834-0859-8EC3-A399-F4897194D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743" y="1791482"/>
            <a:ext cx="5576014" cy="3313081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DEE7152-8295-9371-13B5-56BC8A3A188A}"/>
              </a:ext>
            </a:extLst>
          </p:cNvPr>
          <p:cNvSpPr txBox="1"/>
          <p:nvPr/>
        </p:nvSpPr>
        <p:spPr>
          <a:xfrm>
            <a:off x="7045055" y="5395576"/>
            <a:ext cx="4029390" cy="2923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Timeline della missione Hera. (ESA)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604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3901"/>
            <a:ext cx="4108132" cy="878928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La missione Hera</a:t>
            </a:r>
            <a:endParaRPr lang="en-US" sz="4000" b="1" dirty="0">
              <a:latin typeface="+mn-lt"/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91482"/>
            <a:ext cx="5450480" cy="4077506"/>
          </a:xfrm>
        </p:spPr>
        <p:txBody>
          <a:bodyPr anchor="ctr">
            <a:normAutofit fontScale="92500"/>
          </a:bodyPr>
          <a:lstStyle/>
          <a:p>
            <a:r>
              <a:rPr lang="it-IT" sz="2400" dirty="0"/>
              <a:t>Lo studio degli asteroidi binari è fondamentale per la comprensione della loro </a:t>
            </a:r>
            <a:r>
              <a:rPr lang="it-IT" sz="2400" b="1" dirty="0">
                <a:solidFill>
                  <a:srgbClr val="B4131D"/>
                </a:solidFill>
              </a:rPr>
              <a:t>evoluzione</a:t>
            </a:r>
            <a:r>
              <a:rPr lang="it-IT" sz="2400" dirty="0"/>
              <a:t> e dei processi che li modificano: </a:t>
            </a:r>
            <a:r>
              <a:rPr lang="it-IT" sz="2400" u="sng" dirty="0">
                <a:uFill>
                  <a:solidFill>
                    <a:srgbClr val="B4131D"/>
                  </a:solidFill>
                </a:uFill>
              </a:rPr>
              <a:t>space weathering</a:t>
            </a:r>
            <a:r>
              <a:rPr lang="it-IT" sz="2400" dirty="0"/>
              <a:t>, collisioni, incontri planetari, </a:t>
            </a:r>
            <a:r>
              <a:rPr lang="it-IT" sz="2400" u="sng" dirty="0">
                <a:uFill>
                  <a:solidFill>
                    <a:srgbClr val="B4131D"/>
                  </a:solidFill>
                </a:uFill>
              </a:rPr>
              <a:t>effetto Yarkovsky</a:t>
            </a:r>
            <a:r>
              <a:rPr lang="it-IT" sz="2400" dirty="0"/>
              <a:t>, ecc.</a:t>
            </a:r>
          </a:p>
          <a:p>
            <a:r>
              <a:rPr lang="it-IT" sz="2400" dirty="0"/>
              <a:t>Queste informazioni saranno utili per ampliare la nostra conoscenza sulla formazione ed evoluzione del </a:t>
            </a:r>
            <a:r>
              <a:rPr lang="it-IT" sz="2400" b="1" dirty="0">
                <a:solidFill>
                  <a:srgbClr val="B4131D"/>
                </a:solidFill>
              </a:rPr>
              <a:t>Sistema Solare</a:t>
            </a:r>
            <a:r>
              <a:rPr lang="it-IT" sz="2400" dirty="0"/>
              <a:t> stesso.</a:t>
            </a:r>
          </a:p>
          <a:p>
            <a:r>
              <a:rPr lang="it-IT" sz="2400" dirty="0"/>
              <a:t>Lo studio della loro evoluzione dinamica, struttura e composizione consentirà di poter individuare i migliori metodi per la </a:t>
            </a:r>
            <a:r>
              <a:rPr lang="it-IT" sz="2400" b="1" dirty="0">
                <a:solidFill>
                  <a:srgbClr val="B4131D"/>
                </a:solidFill>
              </a:rPr>
              <a:t>difesa planetaria</a:t>
            </a:r>
            <a:r>
              <a:rPr lang="it-IT" sz="2400" dirty="0"/>
              <a:t>.</a:t>
            </a: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21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1C16834-0859-8EC3-A399-F4897194D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743" y="1791482"/>
            <a:ext cx="5576014" cy="3313081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DEE7152-8295-9371-13B5-56BC8A3A188A}"/>
              </a:ext>
            </a:extLst>
          </p:cNvPr>
          <p:cNvSpPr txBox="1"/>
          <p:nvPr/>
        </p:nvSpPr>
        <p:spPr>
          <a:xfrm>
            <a:off x="7045055" y="5395577"/>
            <a:ext cx="4029390" cy="2923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Timeline della missione Hera. (ESA)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434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0360DD0A-77BB-BEB7-2E69-21EE132E20FF}"/>
              </a:ext>
            </a:extLst>
          </p:cNvPr>
          <p:cNvSpPr/>
          <p:nvPr/>
        </p:nvSpPr>
        <p:spPr>
          <a:xfrm>
            <a:off x="-304800" y="5192713"/>
            <a:ext cx="12801600" cy="1665287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D2E26E-0073-F976-5EDC-08A460E04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33742"/>
            <a:ext cx="9144000" cy="1727201"/>
          </a:xfrm>
        </p:spPr>
        <p:txBody>
          <a:bodyPr anchor="ctr">
            <a:normAutofit/>
          </a:bodyPr>
          <a:lstStyle/>
          <a:p>
            <a:br>
              <a:rPr lang="it-IT" dirty="0">
                <a:latin typeface="Mustica Pro SemBd" pitchFamily="50" charset="0"/>
              </a:rPr>
            </a:br>
            <a:endParaRPr lang="en-US" sz="2000" b="1" dirty="0">
              <a:latin typeface="Mustica Pro SemBd" pitchFamily="50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32D2BBF-087E-80E6-0DA0-5A2862F4745D}"/>
              </a:ext>
            </a:extLst>
          </p:cNvPr>
          <p:cNvSpPr txBox="1"/>
          <p:nvPr/>
        </p:nvSpPr>
        <p:spPr>
          <a:xfrm>
            <a:off x="4487487" y="5586346"/>
            <a:ext cx="61805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UNIVERSIT</a:t>
            </a:r>
            <a:r>
              <a:rPr lang="it-IT" sz="2000" i="0" u="none" strike="noStrike" baseline="0" dirty="0">
                <a:solidFill>
                  <a:schemeClr val="bg1">
                    <a:lumMod val="95000"/>
                  </a:schemeClr>
                </a:solidFill>
              </a:rPr>
              <a:t>À </a:t>
            </a:r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DEGLI STUDI DI PADOVA</a:t>
            </a:r>
          </a:p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Dipartimento di Fisica e Astronomia ‘Galileo Galilei’</a:t>
            </a:r>
          </a:p>
          <a:p>
            <a:r>
              <a:rPr lang="it-IT" sz="2000" dirty="0">
                <a:solidFill>
                  <a:schemeClr val="bg1">
                    <a:lumMod val="95000"/>
                  </a:schemeClr>
                </a:solidFill>
              </a:rPr>
              <a:t>Corso di Laurea in Astronomia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5C4E017-EDCD-F20C-B40A-83A6A088E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580430"/>
            <a:ext cx="4572000" cy="284857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6C5D7204-3A3F-C304-3596-87C4010346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883"/>
          <a:stretch/>
        </p:blipFill>
        <p:spPr>
          <a:xfrm>
            <a:off x="3810000" y="3404360"/>
            <a:ext cx="4572000" cy="126067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60C6962-2C0F-862C-6FB7-D0C35CBFA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7449" y="5400145"/>
            <a:ext cx="1258455" cy="125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31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+mn-lt"/>
              </a:rPr>
              <a:t>Potentially</a:t>
            </a:r>
            <a:r>
              <a:rPr lang="it-IT" sz="3600" b="1" dirty="0">
                <a:latin typeface="+mn-lt"/>
              </a:rPr>
              <a:t> Hazardous </a:t>
            </a:r>
            <a:br>
              <a:rPr lang="it-IT" sz="3600" b="1" dirty="0">
                <a:latin typeface="+mn-lt"/>
              </a:rPr>
            </a:br>
            <a:r>
              <a:rPr lang="it-IT" sz="3600" b="1" dirty="0">
                <a:latin typeface="+mn-lt"/>
              </a:rPr>
              <a:t>Asteroids</a:t>
            </a:r>
            <a:endParaRPr lang="en-US" sz="3600" b="1" dirty="0">
              <a:latin typeface="+mn-lt"/>
            </a:endParaRPr>
          </a:p>
        </p:txBody>
      </p:sp>
      <p:pic>
        <p:nvPicPr>
          <p:cNvPr id="3" name="Segnaposto contenuto 2" descr="Immagine che contiene ragnatela&#10;&#10;Descrizione generata automaticamente">
            <a:extLst>
              <a:ext uri="{FF2B5EF4-FFF2-40B4-BE49-F238E27FC236}">
                <a16:creationId xmlns:a16="http://schemas.microsoft.com/office/drawing/2014/main" id="{B337E678-9FAC-5FF2-BA64-FCAC00CF6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829" y="1367155"/>
            <a:ext cx="5043742" cy="4123690"/>
          </a:xfr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744720" cy="3811588"/>
          </a:xfrm>
        </p:spPr>
        <p:txBody>
          <a:bodyPr anchor="ctr"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Categoria di oggetti tra i Near Earth Objects (NEO)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Oggetti: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minima distanza all’intersezione con l’orbita terrestre è inferiore a </a:t>
            </a:r>
            <a:r>
              <a:rPr lang="it-IT" sz="2100" b="1" dirty="0">
                <a:solidFill>
                  <a:srgbClr val="C00000"/>
                </a:solidFill>
              </a:rPr>
              <a:t>0.05 AU </a:t>
            </a:r>
            <a:r>
              <a:rPr lang="it-IT" sz="2100" dirty="0"/>
              <a:t>(∼7.500.000 km)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magnitudine assoluta H&lt;22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100" dirty="0"/>
              <a:t>diametro &gt; </a:t>
            </a:r>
            <a:r>
              <a:rPr lang="it-IT" sz="2100" b="1" dirty="0">
                <a:solidFill>
                  <a:srgbClr val="C00000"/>
                </a:solidFill>
              </a:rPr>
              <a:t>150 metri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Un loro impatto con la Terra causerebbe eventi catastrofici su larga scala, anche globale</a:t>
            </a:r>
            <a:br>
              <a:rPr lang="it-IT" sz="2200" dirty="0"/>
            </a:br>
            <a:r>
              <a:rPr lang="it-IT" sz="2200" dirty="0"/>
              <a:t>(es. evento di Cheljabinsk del 2013 – oggetto di 20 metri)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È necessaria una </a:t>
            </a:r>
            <a:r>
              <a:rPr lang="it-IT" sz="2200" b="1" dirty="0">
                <a:solidFill>
                  <a:srgbClr val="C00000"/>
                </a:solidFill>
              </a:rPr>
              <a:t>tecnologia anti-collisione</a:t>
            </a: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22E3B5B-CC47-0BA4-1B04-A19617A5BEAE}"/>
              </a:ext>
            </a:extLst>
          </p:cNvPr>
          <p:cNvSpPr txBox="1"/>
          <p:nvPr/>
        </p:nvSpPr>
        <p:spPr>
          <a:xfrm>
            <a:off x="6784340" y="5538634"/>
            <a:ext cx="4744720" cy="2923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Orbite dei PHA conosciuti. (NASA/JPL)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404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BBBB3D5C-7991-E84A-0CB7-1E64738486EB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C010BA8-1434-069A-398A-00805ACB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840" y="457200"/>
            <a:ext cx="4108132" cy="1600200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La missione DART</a:t>
            </a:r>
            <a:endParaRPr lang="en-US" sz="4000" b="1" dirty="0">
              <a:latin typeface="+mn-lt"/>
            </a:endParaRP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7578E009-40D6-BFA1-9AEC-E5A7C44E4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402" y="1682660"/>
            <a:ext cx="2838596" cy="3492679"/>
          </a:xfr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A896949-4B72-5FC6-794B-611C85A0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ctr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Primo test in scala reale di un sistema per la difesa planetaria da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Potentially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Hazardous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Asteroids (PHA)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Ritorno</a:t>
            </a:r>
            <a:r>
              <a:rPr lang="en-US" sz="2400" dirty="0"/>
              <a:t> as</a:t>
            </a:r>
            <a:r>
              <a:rPr lang="it-IT" sz="2400" dirty="0"/>
              <a:t>trofisico sulla formazione ed evoluzione dei </a:t>
            </a:r>
            <a:r>
              <a:rPr lang="it-IT" sz="2400" b="1" dirty="0">
                <a:solidFill>
                  <a:srgbClr val="C00000"/>
                </a:solidFill>
              </a:rPr>
              <a:t>sistemi binari</a:t>
            </a:r>
            <a:r>
              <a:rPr lang="it-IT" sz="2400" dirty="0"/>
              <a:t> di asteroidi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>
                    <a:lumMod val="50000"/>
                  </a:schemeClr>
                </a:solidFill>
              </a:rPr>
              <a:t>Estensiva campagna osservativa in-situ con la futura missione </a:t>
            </a:r>
            <a:r>
              <a:rPr lang="it-IT" sz="2400" b="1" dirty="0">
                <a:solidFill>
                  <a:schemeClr val="bg1">
                    <a:lumMod val="50000"/>
                  </a:schemeClr>
                </a:solidFill>
              </a:rPr>
              <a:t>Hera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Segnaposto piè di pagina 13">
            <a:extLst>
              <a:ext uri="{FF2B5EF4-FFF2-40B4-BE49-F238E27FC236}">
                <a16:creationId xmlns:a16="http://schemas.microsoft.com/office/drawing/2014/main" id="{CB438885-504D-AC89-DB1C-2ED4CAF0E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C855939F-8BC4-22F0-1ABE-3FBB8776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108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Sistemi binari di asteroidi</a:t>
            </a:r>
            <a:endParaRPr lang="en-US" sz="4000" b="1" dirty="0">
              <a:latin typeface="+mn-lt"/>
            </a:endParaRPr>
          </a:p>
        </p:txBody>
      </p:sp>
      <p:pic>
        <p:nvPicPr>
          <p:cNvPr id="15" name="Segnaposto contenuto 14" descr="Immagine che contiene un sistema binario di asteroidi&#10;">
            <a:extLst>
              <a:ext uri="{FF2B5EF4-FFF2-40B4-BE49-F238E27FC236}">
                <a16:creationId xmlns:a16="http://schemas.microsoft.com/office/drawing/2014/main" id="{C4496F8F-E13D-0509-2717-E7EABDAB9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72" r="40391"/>
          <a:stretch/>
        </p:blipFill>
        <p:spPr>
          <a:xfrm>
            <a:off x="7130097" y="1459541"/>
            <a:ext cx="4053205" cy="3938918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30865" cy="3811588"/>
          </a:xfrm>
        </p:spPr>
        <p:txBody>
          <a:bodyPr anchor="ctr">
            <a:norm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C00000"/>
                </a:solidFill>
              </a:rPr>
              <a:t>Frazione considerevole </a:t>
            </a:r>
            <a:r>
              <a:rPr lang="it-IT" sz="2200" dirty="0"/>
              <a:t>della popolazione asteroidale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Permettono di investigare </a:t>
            </a:r>
            <a:r>
              <a:rPr lang="it-IT" sz="2200" b="1" dirty="0">
                <a:solidFill>
                  <a:srgbClr val="C00000"/>
                </a:solidFill>
              </a:rPr>
              <a:t>molte proprietà</a:t>
            </a:r>
            <a:r>
              <a:rPr lang="it-IT" sz="22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proprietà fisiche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struttura interna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000" dirty="0"/>
              <a:t>processi di formazione ed evoluzione, spesso </a:t>
            </a:r>
            <a:r>
              <a:rPr lang="it-IT" sz="2000" b="1" dirty="0">
                <a:solidFill>
                  <a:srgbClr val="C00000"/>
                </a:solidFill>
              </a:rPr>
              <a:t>difficili da investigare con altri mezzi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7130097" y="5450945"/>
            <a:ext cx="4053206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binario Didymos visto a 920 km dalla sonda DART. (NASA/JHU-APL)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034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9AAB18E-F720-B76F-616E-5AD6D1946300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29EF586-C4DF-80B3-F6CC-00FCCE9D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Osservazioni fotometriche</a:t>
            </a:r>
            <a:endParaRPr lang="en-US" sz="4000" b="1" dirty="0">
              <a:latin typeface="+mn-lt"/>
            </a:endParaRP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D17EA885-1293-A74F-EA7A-36740A409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" t="12052" r="3492" b="6437"/>
          <a:stretch/>
        </p:blipFill>
        <p:spPr>
          <a:xfrm>
            <a:off x="6925857" y="1477636"/>
            <a:ext cx="4461685" cy="3902727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430D8B-1B38-7BAB-A62D-25B38C81B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692911" cy="3811588"/>
          </a:xfrm>
        </p:spPr>
        <p:txBody>
          <a:bodyPr anchor="ctr"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Serie temporale di misurazioni della </a:t>
            </a:r>
            <a:r>
              <a:rPr lang="it-IT" sz="2400" b="1" dirty="0">
                <a:solidFill>
                  <a:srgbClr val="B4131D"/>
                </a:solidFill>
              </a:rPr>
              <a:t>brillanza totale</a:t>
            </a:r>
            <a:r>
              <a:rPr lang="it-IT" sz="2400" dirty="0"/>
              <a:t> di un sistema asteroidale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Basata sul fatto che le componenti di un sistema possono oscurare o proiettare un’ombra l’una sull’altra, producendo </a:t>
            </a:r>
            <a:r>
              <a:rPr lang="it-IT" sz="2400" b="1" dirty="0">
                <a:solidFill>
                  <a:srgbClr val="B4131D"/>
                </a:solidFill>
              </a:rPr>
              <a:t>occultazioni</a:t>
            </a:r>
            <a:r>
              <a:rPr lang="it-IT" sz="2400" dirty="0"/>
              <a:t> o </a:t>
            </a:r>
            <a:r>
              <a:rPr lang="it-IT" sz="2400" b="1" dirty="0">
                <a:solidFill>
                  <a:srgbClr val="B4131D"/>
                </a:solidFill>
              </a:rPr>
              <a:t>eclissi</a:t>
            </a:r>
            <a:r>
              <a:rPr lang="it-IT" sz="2400" dirty="0"/>
              <a:t> rispettivamente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Metodo utilizzato sia per scoprire possibili secondari che per stimare il </a:t>
            </a:r>
            <a:r>
              <a:rPr lang="it-IT" sz="2400" b="1" dirty="0">
                <a:solidFill>
                  <a:srgbClr val="B4131D"/>
                </a:solidFill>
              </a:rPr>
              <a:t>periodo orbitale </a:t>
            </a:r>
            <a:r>
              <a:rPr lang="it-IT" sz="2400" dirty="0"/>
              <a:t>del secondario</a:t>
            </a:r>
            <a:endParaRPr lang="en-US" sz="24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B91082-6451-E6D0-7D31-BB6C627E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1BFD35-8FB5-C989-E58E-7475B3CE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96F6609-D367-6072-62B7-A5D4CB5E2F3B}"/>
              </a:ext>
            </a:extLst>
          </p:cNvPr>
          <p:cNvSpPr txBox="1"/>
          <p:nvPr/>
        </p:nvSpPr>
        <p:spPr>
          <a:xfrm>
            <a:off x="6925857" y="5448238"/>
            <a:ext cx="442635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Animazione che mostra come è generata la curva fotometrica del sistema Didymos osservata da Terra. (NASA/APL)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47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9AAB18E-F720-B76F-616E-5AD6D1946300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29EF586-C4DF-80B3-F6CC-00FCCE9D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Osservazioni fotometriche</a:t>
            </a:r>
            <a:endParaRPr lang="en-US" sz="40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430D8B-1B38-7BAB-A62D-25B38C81B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067878" cy="3811588"/>
          </a:xfrm>
        </p:spPr>
        <p:txBody>
          <a:bodyPr anchor="ctr">
            <a:normAutofit fontScale="92500" lnSpcReduction="20000"/>
          </a:bodyPr>
          <a:lstStyle/>
          <a:p>
            <a:pPr marL="342900" indent="-342900">
              <a:buFont typeface="+mj-lt"/>
              <a:buAutoNum type="alphaLcPeriod"/>
            </a:pPr>
            <a:r>
              <a:rPr lang="it-IT" sz="2400" dirty="0"/>
              <a:t>Curva fotometrica di entrambe le componenti</a:t>
            </a:r>
          </a:p>
          <a:p>
            <a:pPr marL="342900" indent="-342900">
              <a:buFont typeface="+mj-lt"/>
              <a:buAutoNum type="alphaLcPeriod"/>
            </a:pPr>
            <a:r>
              <a:rPr lang="it-IT" sz="2400" dirty="0"/>
              <a:t>Curva fotometrica della componente orbitale, dopo la sottrazione della brillanza del primario. Si notano gli eventi di eclissi mutua.</a:t>
            </a:r>
          </a:p>
          <a:p>
            <a:pPr marL="342900" indent="-342900">
              <a:buFont typeface="+mj-lt"/>
              <a:buAutoNum type="alphaLcPeriod"/>
            </a:pPr>
            <a:r>
              <a:rPr lang="it-IT" sz="2400" dirty="0"/>
              <a:t>Curva di luce del primario</a:t>
            </a:r>
          </a:p>
          <a:p>
            <a:r>
              <a:rPr lang="it-IT" sz="2400" dirty="0"/>
              <a:t>Le curve di luce sono state utilizzate per stimare il periodo orbitale (</a:t>
            </a:r>
            <a:r>
              <a:rPr lang="it-IT" sz="2400" b="1" dirty="0">
                <a:solidFill>
                  <a:srgbClr val="B4131D"/>
                </a:solidFill>
              </a:rPr>
              <a:t>pre-impatto</a:t>
            </a:r>
            <a:r>
              <a:rPr lang="it-IT" sz="2400" dirty="0"/>
              <a:t>): 11.92 ore; e il periodo di rotazione del primario: 2.26 ore.</a:t>
            </a:r>
            <a:endParaRPr lang="en-US" sz="24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B91082-6451-E6D0-7D31-BB6C627E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1BFD35-8FB5-C989-E58E-7475B3CE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96F6609-D367-6072-62B7-A5D4CB5E2F3B}"/>
              </a:ext>
            </a:extLst>
          </p:cNvPr>
          <p:cNvSpPr txBox="1"/>
          <p:nvPr/>
        </p:nvSpPr>
        <p:spPr>
          <a:xfrm>
            <a:off x="6096000" y="5424588"/>
            <a:ext cx="5476240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Curva di luce di Didymos pre-impatto ottenuta con i dati raccolti nel novembre 2003. (Pravec et al., 2006)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A2093D19-6BD4-E306-A8B9-AF1BFE9FF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760" y="1205572"/>
            <a:ext cx="6529388" cy="4234405"/>
          </a:xfrm>
        </p:spPr>
      </p:pic>
    </p:spTree>
    <p:extLst>
      <p:ext uri="{BB962C8B-B14F-4D97-AF65-F5344CB8AC3E}">
        <p14:creationId xmlns:p14="http://schemas.microsoft.com/office/powerpoint/2010/main" val="3335235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71780"/>
            <a:ext cx="4494212" cy="1600200"/>
          </a:xfrm>
        </p:spPr>
        <p:txBody>
          <a:bodyPr>
            <a:normAutofit/>
          </a:bodyPr>
          <a:lstStyle/>
          <a:p>
            <a:r>
              <a:rPr lang="it-IT" sz="4000" b="1" dirty="0">
                <a:latin typeface="+mn-lt"/>
              </a:rPr>
              <a:t>Il sistema Didymos</a:t>
            </a:r>
            <a:endParaRPr lang="en-US" sz="4000" b="1" dirty="0">
              <a:latin typeface="+mn-lt"/>
            </a:endParaRPr>
          </a:p>
        </p:txBody>
      </p:sp>
      <p:pic>
        <p:nvPicPr>
          <p:cNvPr id="15" name="Segnaposto contenuto 14" descr="Immagine che contiene un sistema binario di asteroidi&#10;">
            <a:extLst>
              <a:ext uri="{FF2B5EF4-FFF2-40B4-BE49-F238E27FC236}">
                <a16:creationId xmlns:a16="http://schemas.microsoft.com/office/drawing/2014/main" id="{C4496F8F-E13D-0509-2717-E7EABDAB9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72" r="40391"/>
          <a:stretch/>
        </p:blipFill>
        <p:spPr>
          <a:xfrm>
            <a:off x="7130097" y="1459541"/>
            <a:ext cx="4053205" cy="3938918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912830" cy="3938918"/>
          </a:xfrm>
        </p:spPr>
        <p:txBody>
          <a:bodyPr anchor="ctr">
            <a:normAutofit fontScale="92500" lnSpcReduction="10000"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B4131D"/>
                </a:solidFill>
              </a:rPr>
              <a:t>Didymos</a:t>
            </a:r>
            <a:r>
              <a:rPr lang="it-IT" sz="2200" dirty="0"/>
              <a:t> è stato scoperto nel 1996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Nel novembre 2003 viene scoperto il suo satellite naturale </a:t>
            </a:r>
            <a:r>
              <a:rPr lang="it-IT" sz="2200" b="1" dirty="0">
                <a:solidFill>
                  <a:srgbClr val="B4131D"/>
                </a:solidFill>
              </a:rPr>
              <a:t>Dimorphos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Dal 2003 al 2022 estensa campagna osservativa, in particolare per stimare il periodo orbitale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rgbClr val="B4131D"/>
                </a:solidFill>
              </a:rPr>
              <a:t>Caratteristiche</a:t>
            </a:r>
            <a:r>
              <a:rPr lang="it-IT" sz="22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900" dirty="0"/>
              <a:t>Diametro Didymos: 780±30 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900" dirty="0"/>
              <a:t>Diametro Dimorphos: 171±11 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900" dirty="0"/>
              <a:t>Semiasse maggiore: 1.19±0.03 km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900" dirty="0"/>
              <a:t>Periodo orbitale: </a:t>
            </a:r>
            <a:r>
              <a:rPr lang="it-IT" sz="1900" b="1" dirty="0">
                <a:solidFill>
                  <a:srgbClr val="B4131D"/>
                </a:solidFill>
              </a:rPr>
              <a:t>11.92 ore</a:t>
            </a:r>
            <a:endParaRPr lang="en-US" sz="1900" b="1" dirty="0">
              <a:solidFill>
                <a:srgbClr val="B4131D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900" dirty="0"/>
              <a:t>Classificazione tassonomica</a:t>
            </a:r>
            <a:r>
              <a:rPr lang="en-US" sz="1900" dirty="0"/>
              <a:t>: </a:t>
            </a:r>
            <a:r>
              <a:rPr lang="en-US" sz="1900" b="1" dirty="0">
                <a:solidFill>
                  <a:srgbClr val="B4131D"/>
                </a:solidFill>
              </a:rPr>
              <a:t>S-type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/>
              <a:t>Near Earth Object (</a:t>
            </a:r>
            <a:r>
              <a:rPr lang="it-IT" sz="1900" dirty="0"/>
              <a:t>famiglia</a:t>
            </a:r>
            <a:r>
              <a:rPr lang="en-US" sz="1900" dirty="0"/>
              <a:t> Apollo)</a:t>
            </a:r>
            <a:endParaRPr lang="it-IT" sz="1900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8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7130097" y="5450945"/>
            <a:ext cx="4053206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binario Didymos visto a 920 km dalla sonda DART. (NASA/JHU-APL)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42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8D707A-7CF3-5FEE-10EF-A8AB880014EE}"/>
              </a:ext>
            </a:extLst>
          </p:cNvPr>
          <p:cNvSpPr/>
          <p:nvPr/>
        </p:nvSpPr>
        <p:spPr>
          <a:xfrm>
            <a:off x="-304800" y="6167696"/>
            <a:ext cx="12801600" cy="739199"/>
          </a:xfrm>
          <a:prstGeom prst="rect">
            <a:avLst/>
          </a:prstGeom>
          <a:solidFill>
            <a:srgbClr val="B4131D"/>
          </a:solidFill>
          <a:ln>
            <a:solidFill>
              <a:srgbClr val="B413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D313D8-8BEF-1B35-9A4D-13081172A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723106"/>
            <a:ext cx="3932237" cy="1600200"/>
          </a:xfrm>
        </p:spPr>
        <p:txBody>
          <a:bodyPr>
            <a:normAutofit fontScale="90000"/>
          </a:bodyPr>
          <a:lstStyle/>
          <a:p>
            <a:r>
              <a:rPr lang="it-IT" sz="4000" b="1" dirty="0">
                <a:latin typeface="+mn-lt"/>
              </a:rPr>
              <a:t>Didymos come obiettivo della missione DART</a:t>
            </a:r>
            <a:endParaRPr lang="en-US" sz="4000" b="1" dirty="0">
              <a:latin typeface="+mn-lt"/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AD0D1A-FFED-7984-943B-B0DF84DB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570413" cy="3811588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cs typeface="Calibri" panose="020F0502020204030204" pitchFamily="34" charset="0"/>
                <a:sym typeface="Wingdings" panose="05000000000000000000" pitchFamily="2" charset="2"/>
              </a:rPr>
              <a:t>Ragioni ingegneristiche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cs typeface="Calibri" panose="020F0502020204030204" pitchFamily="34" charset="0"/>
                <a:sym typeface="Wingdings" panose="05000000000000000000" pitchFamily="2" charset="2"/>
              </a:rPr>
              <a:t>Diametro di Dimorphos (</a:t>
            </a:r>
            <a:r>
              <a:rPr lang="it-IT" sz="2400" b="1" dirty="0">
                <a:solidFill>
                  <a:srgbClr val="B4131D"/>
                </a:solidFill>
                <a:cs typeface="Calibri" panose="020F0502020204030204" pitchFamily="34" charset="0"/>
                <a:sym typeface="Wingdings" panose="05000000000000000000" pitchFamily="2" charset="2"/>
              </a:rPr>
              <a:t>&gt;150 m</a:t>
            </a:r>
            <a:r>
              <a:rPr lang="it-IT" sz="2400" dirty="0">
                <a:cs typeface="Calibri" panose="020F0502020204030204" pitchFamily="34" charset="0"/>
                <a:sym typeface="Wingdings" panose="05000000000000000000" pitchFamily="2" charset="2"/>
              </a:rPr>
              <a:t>) lo rende paragonabile agli oggetti classificati come PHA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cs typeface="Calibri" panose="020F0502020204030204" pitchFamily="34" charset="0"/>
                <a:sym typeface="Wingdings" panose="05000000000000000000" pitchFamily="2" charset="2"/>
              </a:rPr>
              <a:t>La misurazione della variazione di periodo del satellite attorno al primario è </a:t>
            </a:r>
            <a:r>
              <a:rPr lang="it-IT" sz="2400" b="1" dirty="0">
                <a:solidFill>
                  <a:srgbClr val="B4131D"/>
                </a:solidFill>
                <a:cs typeface="Calibri" panose="020F0502020204030204" pitchFamily="34" charset="0"/>
                <a:sym typeface="Wingdings" panose="05000000000000000000" pitchFamily="2" charset="2"/>
              </a:rPr>
              <a:t>più immediata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60288C6B-F02B-8C11-3C6E-D8E1A8E3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4732"/>
            <a:ext cx="4114800" cy="365125"/>
          </a:xfrm>
        </p:spPr>
        <p:txBody>
          <a:bodyPr/>
          <a:lstStyle/>
          <a:p>
            <a:r>
              <a:rPr lang="it-IT" sz="1400" dirty="0">
                <a:solidFill>
                  <a:schemeClr val="bg1">
                    <a:lumMod val="95000"/>
                  </a:schemeClr>
                </a:solidFill>
              </a:rPr>
              <a:t>15 dicembre 2022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98905BA-1EDF-B34C-3E46-098C1234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CFEE9-2C75-499C-9721-BF557A896FE6}" type="slidenum">
              <a:rPr lang="en-US" sz="1400" smtClean="0">
                <a:solidFill>
                  <a:schemeClr val="bg1">
                    <a:lumMod val="95000"/>
                  </a:schemeClr>
                </a:solidFill>
              </a:rPr>
              <a:t>9</a:t>
            </a:fld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F09B09B-8520-BBD8-7808-A75E0A070CD8}"/>
              </a:ext>
            </a:extLst>
          </p:cNvPr>
          <p:cNvSpPr txBox="1"/>
          <p:nvPr/>
        </p:nvSpPr>
        <p:spPr>
          <a:xfrm>
            <a:off x="5689600" y="5419815"/>
            <a:ext cx="5842000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t-IT" sz="1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Ritorno scientifico e tecnologico dovuto alle missioni DART e Hera.                    (Michel et al., 2016)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323294D1-A55A-8378-745D-09E0D029F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1" t="2557" r="1590" b="810"/>
          <a:stretch/>
        </p:blipFill>
        <p:spPr>
          <a:xfrm>
            <a:off x="5689600" y="1523206"/>
            <a:ext cx="5842000" cy="3811588"/>
          </a:xfrm>
        </p:spPr>
      </p:pic>
    </p:spTree>
    <p:extLst>
      <p:ext uri="{BB962C8B-B14F-4D97-AF65-F5344CB8AC3E}">
        <p14:creationId xmlns:p14="http://schemas.microsoft.com/office/powerpoint/2010/main" val="2332455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2339</Words>
  <Application>Microsoft Office PowerPoint</Application>
  <PresentationFormat>Widescreen</PresentationFormat>
  <Paragraphs>227</Paragraphs>
  <Slides>22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Larke Neue</vt:lpstr>
      <vt:lpstr>Mustica Pro SemBd</vt:lpstr>
      <vt:lpstr>Tema di Office</vt:lpstr>
      <vt:lpstr>LA MISSIONE DART AL  SISTEMA BINARIO DIDYMOS </vt:lpstr>
      <vt:lpstr>La missione DART</vt:lpstr>
      <vt:lpstr>Potentially Hazardous  Asteroids</vt:lpstr>
      <vt:lpstr>La missione DART</vt:lpstr>
      <vt:lpstr>Sistemi binari di asteroidi</vt:lpstr>
      <vt:lpstr>Osservazioni fotometriche</vt:lpstr>
      <vt:lpstr>Osservazioni fotometriche</vt:lpstr>
      <vt:lpstr>Il sistema Didymos</vt:lpstr>
      <vt:lpstr>Didymos come obiettivo della missione DART</vt:lpstr>
      <vt:lpstr>Il test</vt:lpstr>
      <vt:lpstr>Campagna osservativa       post-impatto</vt:lpstr>
      <vt:lpstr>Campagna osservativa       post-impatto</vt:lpstr>
      <vt:lpstr>Campagna osservativa       post-impatto</vt:lpstr>
      <vt:lpstr>Campagna osservativa       post-impatto</vt:lpstr>
      <vt:lpstr>Osservazioni da Asiago</vt:lpstr>
      <vt:lpstr> </vt:lpstr>
      <vt:lpstr>PowerPoint Presentation</vt:lpstr>
      <vt:lpstr>Sistemi binari di asteroidi</vt:lpstr>
      <vt:lpstr>La missione DART</vt:lpstr>
      <vt:lpstr>La missione Hera</vt:lpstr>
      <vt:lpstr>La missione Hera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missione DART al sistema Didymos</dc:title>
  <dc:creator>Bertinelli Gabriele</dc:creator>
  <cp:lastModifiedBy>Bertinelli Gabriele</cp:lastModifiedBy>
  <cp:revision>88</cp:revision>
  <dcterms:created xsi:type="dcterms:W3CDTF">2022-12-09T14:31:29Z</dcterms:created>
  <dcterms:modified xsi:type="dcterms:W3CDTF">2022-12-15T12:21:29Z</dcterms:modified>
</cp:coreProperties>
</file>

<file path=docProps/thumbnail.jpeg>
</file>